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7"/>
  </p:notesMasterIdLst>
  <p:handoutMasterIdLst>
    <p:handoutMasterId r:id="rId28"/>
  </p:handoutMasterIdLst>
  <p:sldIdLst>
    <p:sldId id="300" r:id="rId2"/>
    <p:sldId id="273" r:id="rId3"/>
    <p:sldId id="269" r:id="rId4"/>
    <p:sldId id="270" r:id="rId5"/>
    <p:sldId id="272" r:id="rId6"/>
    <p:sldId id="271" r:id="rId7"/>
    <p:sldId id="274" r:id="rId8"/>
    <p:sldId id="287" r:id="rId9"/>
    <p:sldId id="275" r:id="rId10"/>
    <p:sldId id="286" r:id="rId11"/>
    <p:sldId id="276" r:id="rId12"/>
    <p:sldId id="289" r:id="rId13"/>
    <p:sldId id="285" r:id="rId14"/>
    <p:sldId id="277" r:id="rId15"/>
    <p:sldId id="283" r:id="rId16"/>
    <p:sldId id="284" r:id="rId17"/>
    <p:sldId id="280" r:id="rId18"/>
    <p:sldId id="292" r:id="rId19"/>
    <p:sldId id="294" r:id="rId20"/>
    <p:sldId id="290" r:id="rId21"/>
    <p:sldId id="295" r:id="rId22"/>
    <p:sldId id="296" r:id="rId23"/>
    <p:sldId id="298" r:id="rId24"/>
    <p:sldId id="299" r:id="rId25"/>
    <p:sldId id="297" r:id="rId26"/>
  </p:sldIdLst>
  <p:sldSz cx="12192000" cy="6858000"/>
  <p:notesSz cx="9601200" cy="7315200"/>
  <p:defaultText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AAF034-CD48-31DB-7035-CE2D72490CB7}" name="Phyllis Mahoney" initials="PM" userId="S::phyllism@widerkehr.com::ed6532a3-7dc0-4231-85ad-87d47bffc8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CF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4"/>
  </p:normalViewPr>
  <p:slideViewPr>
    <p:cSldViewPr>
      <p:cViewPr varScale="1">
        <p:scale>
          <a:sx n="106" d="100"/>
          <a:sy n="106" d="100"/>
        </p:scale>
        <p:origin x="756"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01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yllis Mahoney" userId="ed6532a3-7dc0-4231-85ad-87d47bffc88b" providerId="ADAL" clId="{91B15A20-B96E-4963-A2A2-00E9E8678766}"/>
    <pc:docChg chg="undo custSel delSld modSld modMainMaster">
      <pc:chgData name="Phyllis Mahoney" userId="ed6532a3-7dc0-4231-85ad-87d47bffc88b" providerId="ADAL" clId="{91B15A20-B96E-4963-A2A2-00E9E8678766}" dt="2024-03-19T14:59:55.424" v="143" actId="2696"/>
      <pc:docMkLst>
        <pc:docMk/>
      </pc:docMkLst>
      <pc:sldChg chg="del">
        <pc:chgData name="Phyllis Mahoney" userId="ed6532a3-7dc0-4231-85ad-87d47bffc88b" providerId="ADAL" clId="{91B15A20-B96E-4963-A2A2-00E9E8678766}" dt="2024-03-19T14:59:55.424" v="143" actId="2696"/>
        <pc:sldMkLst>
          <pc:docMk/>
          <pc:sldMk cId="2290086264" sldId="256"/>
        </pc:sldMkLst>
      </pc:sldChg>
      <pc:sldChg chg="modSp mod">
        <pc:chgData name="Phyllis Mahoney" userId="ed6532a3-7dc0-4231-85ad-87d47bffc88b" providerId="ADAL" clId="{91B15A20-B96E-4963-A2A2-00E9E8678766}" dt="2024-03-19T14:48:22.184" v="141" actId="20577"/>
        <pc:sldMkLst>
          <pc:docMk/>
          <pc:sldMk cId="3223022803" sldId="273"/>
        </pc:sldMkLst>
        <pc:spChg chg="mod">
          <ac:chgData name="Phyllis Mahoney" userId="ed6532a3-7dc0-4231-85ad-87d47bffc88b" providerId="ADAL" clId="{91B15A20-B96E-4963-A2A2-00E9E8678766}" dt="2024-03-19T14:48:22.184" v="141" actId="20577"/>
          <ac:spMkLst>
            <pc:docMk/>
            <pc:sldMk cId="3223022803" sldId="273"/>
            <ac:spMk id="3" creationId="{00000000-0000-0000-0000-000000000000}"/>
          </ac:spMkLst>
        </pc:spChg>
      </pc:sldChg>
      <pc:sldChg chg="modSp mod">
        <pc:chgData name="Phyllis Mahoney" userId="ed6532a3-7dc0-4231-85ad-87d47bffc88b" providerId="ADAL" clId="{91B15A20-B96E-4963-A2A2-00E9E8678766}" dt="2024-03-13T15:50:47.020" v="139" actId="20577"/>
        <pc:sldMkLst>
          <pc:docMk/>
          <pc:sldMk cId="3023984216" sldId="292"/>
        </pc:sldMkLst>
        <pc:spChg chg="mod">
          <ac:chgData name="Phyllis Mahoney" userId="ed6532a3-7dc0-4231-85ad-87d47bffc88b" providerId="ADAL" clId="{91B15A20-B96E-4963-A2A2-00E9E8678766}" dt="2024-03-13T15:50:47.020" v="139" actId="20577"/>
          <ac:spMkLst>
            <pc:docMk/>
            <pc:sldMk cId="3023984216" sldId="292"/>
            <ac:spMk id="4" creationId="{A2EE6747-828D-4412-B4B3-EBFAC54746FE}"/>
          </ac:spMkLst>
        </pc:spChg>
      </pc:sldChg>
      <pc:sldChg chg="modSp mod">
        <pc:chgData name="Phyllis Mahoney" userId="ed6532a3-7dc0-4231-85ad-87d47bffc88b" providerId="ADAL" clId="{91B15A20-B96E-4963-A2A2-00E9E8678766}" dt="2024-03-13T15:46:30.178" v="1" actId="20577"/>
        <pc:sldMkLst>
          <pc:docMk/>
          <pc:sldMk cId="2878841865" sldId="297"/>
        </pc:sldMkLst>
        <pc:spChg chg="mod">
          <ac:chgData name="Phyllis Mahoney" userId="ed6532a3-7dc0-4231-85ad-87d47bffc88b" providerId="ADAL" clId="{91B15A20-B96E-4963-A2A2-00E9E8678766}" dt="2024-03-13T15:46:30.178" v="1" actId="20577"/>
          <ac:spMkLst>
            <pc:docMk/>
            <pc:sldMk cId="2878841865" sldId="297"/>
            <ac:spMk id="4" creationId="{A2EE6747-828D-4412-B4B3-EBFAC54746FE}"/>
          </ac:spMkLst>
        </pc:spChg>
      </pc:sldChg>
      <pc:sldMasterChg chg="modSp modSldLayout">
        <pc:chgData name="Phyllis Mahoney" userId="ed6532a3-7dc0-4231-85ad-87d47bffc88b" providerId="ADAL" clId="{91B15A20-B96E-4963-A2A2-00E9E8678766}" dt="2024-03-19T14:58:48.851" v="142"/>
        <pc:sldMasterMkLst>
          <pc:docMk/>
          <pc:sldMasterMk cId="2496412451" sldId="2147483648"/>
        </pc:sldMasterMkLst>
        <pc:spChg chg="mod">
          <ac:chgData name="Phyllis Mahoney" userId="ed6532a3-7dc0-4231-85ad-87d47bffc88b" providerId="ADAL" clId="{91B15A20-B96E-4963-A2A2-00E9E8678766}" dt="2024-03-19T14:58:48.851" v="142"/>
          <ac:spMkLst>
            <pc:docMk/>
            <pc:sldMasterMk cId="2496412451" sldId="2147483648"/>
            <ac:spMk id="5" creationId="{00000000-0000-0000-0000-000000000000}"/>
          </ac:spMkLst>
        </pc:spChg>
        <pc:sldLayoutChg chg="modSp">
          <pc:chgData name="Phyllis Mahoney" userId="ed6532a3-7dc0-4231-85ad-87d47bffc88b" providerId="ADAL" clId="{91B15A20-B96E-4963-A2A2-00E9E8678766}" dt="2024-03-19T14:58:48.851" v="142"/>
          <pc:sldLayoutMkLst>
            <pc:docMk/>
            <pc:sldMasterMk cId="2496412451" sldId="2147483648"/>
            <pc:sldLayoutMk cId="810263436" sldId="2147483649"/>
          </pc:sldLayoutMkLst>
          <pc:spChg chg="mod">
            <ac:chgData name="Phyllis Mahoney" userId="ed6532a3-7dc0-4231-85ad-87d47bffc88b" providerId="ADAL" clId="{91B15A20-B96E-4963-A2A2-00E9E8678766}" dt="2024-03-19T14:58:48.851" v="142"/>
            <ac:spMkLst>
              <pc:docMk/>
              <pc:sldMasterMk cId="2496412451" sldId="2147483648"/>
              <pc:sldLayoutMk cId="810263436" sldId="2147483649"/>
              <ac:spMk id="4"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2533505849" sldId="2147483650"/>
          </pc:sldLayoutMkLst>
          <pc:spChg chg="mod">
            <ac:chgData name="Phyllis Mahoney" userId="ed6532a3-7dc0-4231-85ad-87d47bffc88b" providerId="ADAL" clId="{91B15A20-B96E-4963-A2A2-00E9E8678766}" dt="2024-03-19T14:58:48.851" v="142"/>
            <ac:spMkLst>
              <pc:docMk/>
              <pc:sldMasterMk cId="2496412451" sldId="2147483648"/>
              <pc:sldLayoutMk cId="2533505849" sldId="2147483650"/>
              <ac:spMk id="5"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3559843248" sldId="2147483652"/>
          </pc:sldLayoutMkLst>
          <pc:spChg chg="mod">
            <ac:chgData name="Phyllis Mahoney" userId="ed6532a3-7dc0-4231-85ad-87d47bffc88b" providerId="ADAL" clId="{91B15A20-B96E-4963-A2A2-00E9E8678766}" dt="2024-03-19T14:58:48.851" v="142"/>
            <ac:spMkLst>
              <pc:docMk/>
              <pc:sldMasterMk cId="2496412451" sldId="2147483648"/>
              <pc:sldLayoutMk cId="3559843248" sldId="2147483652"/>
              <ac:spMk id="6"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1258215519" sldId="2147483653"/>
          </pc:sldLayoutMkLst>
          <pc:spChg chg="mod">
            <ac:chgData name="Phyllis Mahoney" userId="ed6532a3-7dc0-4231-85ad-87d47bffc88b" providerId="ADAL" clId="{91B15A20-B96E-4963-A2A2-00E9E8678766}" dt="2024-03-19T14:58:48.851" v="142"/>
            <ac:spMkLst>
              <pc:docMk/>
              <pc:sldMasterMk cId="2496412451" sldId="2147483648"/>
              <pc:sldLayoutMk cId="1258215519" sldId="2147483653"/>
              <ac:spMk id="8"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432643972" sldId="2147483654"/>
          </pc:sldLayoutMkLst>
          <pc:spChg chg="mod">
            <ac:chgData name="Phyllis Mahoney" userId="ed6532a3-7dc0-4231-85ad-87d47bffc88b" providerId="ADAL" clId="{91B15A20-B96E-4963-A2A2-00E9E8678766}" dt="2024-03-19T14:58:48.851" v="142"/>
            <ac:spMkLst>
              <pc:docMk/>
              <pc:sldMasterMk cId="2496412451" sldId="2147483648"/>
              <pc:sldLayoutMk cId="432643972" sldId="2147483654"/>
              <ac:spMk id="4" creationId="{00000000-0000-0000-0000-000000000000}"/>
            </ac:spMkLst>
          </pc:spChg>
        </pc:sldLayoutChg>
        <pc:sldLayoutChg chg="modSp">
          <pc:chgData name="Phyllis Mahoney" userId="ed6532a3-7dc0-4231-85ad-87d47bffc88b" providerId="ADAL" clId="{91B15A20-B96E-4963-A2A2-00E9E8678766}" dt="2024-03-19T14:58:48.851" v="142"/>
          <pc:sldLayoutMkLst>
            <pc:docMk/>
            <pc:sldMasterMk cId="2496412451" sldId="2147483648"/>
            <pc:sldLayoutMk cId="601969867" sldId="2147483681"/>
          </pc:sldLayoutMkLst>
          <pc:spChg chg="mod">
            <ac:chgData name="Phyllis Mahoney" userId="ed6532a3-7dc0-4231-85ad-87d47bffc88b" providerId="ADAL" clId="{91B15A20-B96E-4963-A2A2-00E9E8678766}" dt="2024-03-19T14:58:48.851" v="142"/>
            <ac:spMkLst>
              <pc:docMk/>
              <pc:sldMasterMk cId="2496412451" sldId="2147483648"/>
              <pc:sldLayoutMk cId="601969867" sldId="2147483681"/>
              <ac:spMk id="4"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2800" i="1"/>
            </a:pPr>
            <a:r>
              <a:rPr lang="en-US" sz="2800" i="1" dirty="0"/>
              <a:t>Simple Graph,</a:t>
            </a:r>
            <a:r>
              <a:rPr lang="en-US" sz="2800" i="1" baseline="0" dirty="0"/>
              <a:t> Thick Lines, Large Fonts</a:t>
            </a:r>
            <a:endParaRPr lang="en-US" sz="2800" i="1" dirty="0"/>
          </a:p>
        </c:rich>
      </c:tx>
      <c:overlay val="0"/>
    </c:title>
    <c:autoTitleDeleted val="0"/>
    <c:plotArea>
      <c:layout/>
      <c:scatterChart>
        <c:scatterStyle val="lineMarker"/>
        <c:varyColors val="0"/>
        <c:ser>
          <c:idx val="0"/>
          <c:order val="0"/>
          <c:tx>
            <c:strRef>
              <c:f>Sheet1!$B$1</c:f>
              <c:strCache>
                <c:ptCount val="1"/>
                <c:pt idx="0">
                  <c:v>Anneal 1</c:v>
                </c:pt>
              </c:strCache>
            </c:strRef>
          </c:tx>
          <c:spPr>
            <a:ln w="38100"/>
          </c:spPr>
          <c:marker>
            <c:symbol val="diamond"/>
            <c:size val="12"/>
          </c:marker>
          <c:xVal>
            <c:numRef>
              <c:f>Sheet1!$A$2:$A$7</c:f>
              <c:numCache>
                <c:formatCode>General</c:formatCode>
                <c:ptCount val="6"/>
                <c:pt idx="0">
                  <c:v>1.5</c:v>
                </c:pt>
                <c:pt idx="1">
                  <c:v>2</c:v>
                </c:pt>
                <c:pt idx="2">
                  <c:v>2.5</c:v>
                </c:pt>
                <c:pt idx="3">
                  <c:v>3</c:v>
                </c:pt>
                <c:pt idx="4">
                  <c:v>3.5</c:v>
                </c:pt>
                <c:pt idx="5">
                  <c:v>5</c:v>
                </c:pt>
              </c:numCache>
            </c:numRef>
          </c:xVal>
          <c:yVal>
            <c:numRef>
              <c:f>Sheet1!$B$2:$B$7</c:f>
              <c:numCache>
                <c:formatCode>General</c:formatCode>
                <c:ptCount val="6"/>
                <c:pt idx="0">
                  <c:v>0.7</c:v>
                </c:pt>
                <c:pt idx="1">
                  <c:v>0.5</c:v>
                </c:pt>
                <c:pt idx="2">
                  <c:v>0.4</c:v>
                </c:pt>
                <c:pt idx="3">
                  <c:v>0.35</c:v>
                </c:pt>
                <c:pt idx="4">
                  <c:v>0.31</c:v>
                </c:pt>
                <c:pt idx="5">
                  <c:v>0.2</c:v>
                </c:pt>
              </c:numCache>
            </c:numRef>
          </c:yVal>
          <c:smooth val="0"/>
          <c:extLst>
            <c:ext xmlns:c16="http://schemas.microsoft.com/office/drawing/2014/chart" uri="{C3380CC4-5D6E-409C-BE32-E72D297353CC}">
              <c16:uniqueId val="{00000000-472C-4E9B-821B-BE0C6870E7CD}"/>
            </c:ext>
          </c:extLst>
        </c:ser>
        <c:ser>
          <c:idx val="1"/>
          <c:order val="1"/>
          <c:tx>
            <c:strRef>
              <c:f>Sheet1!$C$1</c:f>
              <c:strCache>
                <c:ptCount val="1"/>
                <c:pt idx="0">
                  <c:v>Anneal 2</c:v>
                </c:pt>
              </c:strCache>
            </c:strRef>
          </c:tx>
          <c:spPr>
            <a:ln w="38100"/>
          </c:spPr>
          <c:marker>
            <c:symbol val="square"/>
            <c:size val="12"/>
          </c:marker>
          <c:xVal>
            <c:numRef>
              <c:f>Sheet1!$A$2:$A$7</c:f>
              <c:numCache>
                <c:formatCode>General</c:formatCode>
                <c:ptCount val="6"/>
                <c:pt idx="0">
                  <c:v>1.5</c:v>
                </c:pt>
                <c:pt idx="1">
                  <c:v>2</c:v>
                </c:pt>
                <c:pt idx="2">
                  <c:v>2.5</c:v>
                </c:pt>
                <c:pt idx="3">
                  <c:v>3</c:v>
                </c:pt>
                <c:pt idx="4">
                  <c:v>3.5</c:v>
                </c:pt>
                <c:pt idx="5">
                  <c:v>5</c:v>
                </c:pt>
              </c:numCache>
            </c:numRef>
          </c:xVal>
          <c:yVal>
            <c:numRef>
              <c:f>Sheet1!$C$2:$C$7</c:f>
              <c:numCache>
                <c:formatCode>General</c:formatCode>
                <c:ptCount val="6"/>
                <c:pt idx="0">
                  <c:v>1</c:v>
                </c:pt>
                <c:pt idx="1">
                  <c:v>0.77</c:v>
                </c:pt>
                <c:pt idx="2">
                  <c:v>0.6</c:v>
                </c:pt>
                <c:pt idx="3">
                  <c:v>0.5</c:v>
                </c:pt>
                <c:pt idx="4">
                  <c:v>0.43</c:v>
                </c:pt>
                <c:pt idx="5">
                  <c:v>0.3</c:v>
                </c:pt>
              </c:numCache>
            </c:numRef>
          </c:yVal>
          <c:smooth val="0"/>
          <c:extLst>
            <c:ext xmlns:c16="http://schemas.microsoft.com/office/drawing/2014/chart" uri="{C3380CC4-5D6E-409C-BE32-E72D297353CC}">
              <c16:uniqueId val="{00000001-472C-4E9B-821B-BE0C6870E7CD}"/>
            </c:ext>
          </c:extLst>
        </c:ser>
        <c:ser>
          <c:idx val="2"/>
          <c:order val="2"/>
          <c:tx>
            <c:strRef>
              <c:f>Sheet1!$D$1</c:f>
              <c:strCache>
                <c:ptCount val="1"/>
                <c:pt idx="0">
                  <c:v>Anneal 3</c:v>
                </c:pt>
              </c:strCache>
            </c:strRef>
          </c:tx>
          <c:spPr>
            <a:ln w="38100"/>
          </c:spPr>
          <c:marker>
            <c:symbol val="triangle"/>
            <c:size val="12"/>
          </c:marker>
          <c:xVal>
            <c:numRef>
              <c:f>Sheet1!$A$2:$A$7</c:f>
              <c:numCache>
                <c:formatCode>General</c:formatCode>
                <c:ptCount val="6"/>
                <c:pt idx="0">
                  <c:v>1.5</c:v>
                </c:pt>
                <c:pt idx="1">
                  <c:v>2</c:v>
                </c:pt>
                <c:pt idx="2">
                  <c:v>2.5</c:v>
                </c:pt>
                <c:pt idx="3">
                  <c:v>3</c:v>
                </c:pt>
                <c:pt idx="4">
                  <c:v>3.5</c:v>
                </c:pt>
                <c:pt idx="5">
                  <c:v>5</c:v>
                </c:pt>
              </c:numCache>
            </c:numRef>
          </c:xVal>
          <c:yVal>
            <c:numRef>
              <c:f>Sheet1!$D$2:$D$7</c:f>
              <c:numCache>
                <c:formatCode>General</c:formatCode>
                <c:ptCount val="6"/>
                <c:pt idx="0">
                  <c:v>1.36</c:v>
                </c:pt>
                <c:pt idx="1">
                  <c:v>1</c:v>
                </c:pt>
                <c:pt idx="2">
                  <c:v>0.8</c:v>
                </c:pt>
                <c:pt idx="3">
                  <c:v>0.63</c:v>
                </c:pt>
                <c:pt idx="4">
                  <c:v>0.56000000000000005</c:v>
                </c:pt>
                <c:pt idx="5">
                  <c:v>0.4</c:v>
                </c:pt>
              </c:numCache>
            </c:numRef>
          </c:yVal>
          <c:smooth val="0"/>
          <c:extLst>
            <c:ext xmlns:c16="http://schemas.microsoft.com/office/drawing/2014/chart" uri="{C3380CC4-5D6E-409C-BE32-E72D297353CC}">
              <c16:uniqueId val="{00000002-472C-4E9B-821B-BE0C6870E7CD}"/>
            </c:ext>
          </c:extLst>
        </c:ser>
        <c:dLbls>
          <c:showLegendKey val="0"/>
          <c:showVal val="0"/>
          <c:showCatName val="0"/>
          <c:showSerName val="0"/>
          <c:showPercent val="0"/>
          <c:showBubbleSize val="0"/>
        </c:dLbls>
        <c:axId val="57559680"/>
        <c:axId val="57570048"/>
      </c:scatterChart>
      <c:valAx>
        <c:axId val="57559680"/>
        <c:scaling>
          <c:orientation val="minMax"/>
        </c:scaling>
        <c:delete val="0"/>
        <c:axPos val="b"/>
        <c:majorGridlines>
          <c:spPr>
            <a:ln w="25400"/>
          </c:spPr>
        </c:majorGridlines>
        <c:title>
          <c:tx>
            <c:rich>
              <a:bodyPr/>
              <a:lstStyle/>
              <a:p>
                <a:pPr>
                  <a:defRPr lang="ja-JP"/>
                </a:pPr>
                <a:r>
                  <a:rPr lang="en-US" dirty="0"/>
                  <a:t>EOT (nm)</a:t>
                </a:r>
              </a:p>
            </c:rich>
          </c:tx>
          <c:overlay val="0"/>
        </c:title>
        <c:numFmt formatCode="General" sourceLinked="1"/>
        <c:majorTickMark val="none"/>
        <c:minorTickMark val="none"/>
        <c:tickLblPos val="nextTo"/>
        <c:txPr>
          <a:bodyPr/>
          <a:lstStyle/>
          <a:p>
            <a:pPr>
              <a:defRPr lang="ja-JP"/>
            </a:pPr>
            <a:endParaRPr lang="en-US"/>
          </a:p>
        </c:txPr>
        <c:crossAx val="57570048"/>
        <c:crosses val="autoZero"/>
        <c:crossBetween val="midCat"/>
        <c:majorUnit val="1"/>
      </c:valAx>
      <c:valAx>
        <c:axId val="57570048"/>
        <c:scaling>
          <c:orientation val="minMax"/>
          <c:max val="1.5"/>
        </c:scaling>
        <c:delete val="0"/>
        <c:axPos val="l"/>
        <c:majorGridlines>
          <c:spPr>
            <a:ln w="25400"/>
          </c:spPr>
        </c:majorGridlines>
        <c:title>
          <c:tx>
            <c:rich>
              <a:bodyPr rot="0" vert="horz"/>
              <a:lstStyle/>
              <a:p>
                <a:pPr>
                  <a:defRPr lang="ja-JP"/>
                </a:pPr>
                <a:r>
                  <a:rPr lang="en-US" dirty="0"/>
                  <a:t>I</a:t>
                </a:r>
                <a:r>
                  <a:rPr lang="en-US" baseline="-25000" dirty="0"/>
                  <a:t>DSAT</a:t>
                </a:r>
                <a:br>
                  <a:rPr lang="en-US" baseline="0" dirty="0"/>
                </a:br>
                <a:r>
                  <a:rPr lang="en-US" baseline="0" dirty="0"/>
                  <a:t>(mA / µm) </a:t>
                </a:r>
              </a:p>
            </c:rich>
          </c:tx>
          <c:overlay val="0"/>
        </c:title>
        <c:numFmt formatCode="General" sourceLinked="1"/>
        <c:majorTickMark val="none"/>
        <c:minorTickMark val="none"/>
        <c:tickLblPos val="nextTo"/>
        <c:txPr>
          <a:bodyPr/>
          <a:lstStyle/>
          <a:p>
            <a:pPr>
              <a:defRPr lang="ja-JP"/>
            </a:pPr>
            <a:endParaRPr lang="en-US"/>
          </a:p>
        </c:txPr>
        <c:crossAx val="57559680"/>
        <c:crosses val="autoZero"/>
        <c:crossBetween val="midCat"/>
        <c:majorUnit val="0.5"/>
      </c:valAx>
      <c:spPr>
        <a:solidFill>
          <a:schemeClr val="bg1"/>
        </a:solidFill>
        <a:ln w="25400">
          <a:solidFill>
            <a:schemeClr val="tx1">
              <a:tint val="75000"/>
              <a:shade val="95000"/>
              <a:satMod val="105000"/>
            </a:schemeClr>
          </a:solidFill>
        </a:ln>
      </c:spPr>
    </c:plotArea>
    <c:legend>
      <c:legendPos val="r"/>
      <c:overlay val="0"/>
      <c:txPr>
        <a:bodyPr/>
        <a:lstStyle/>
        <a:p>
          <a:pPr>
            <a:defRPr lang="ja-JP"/>
          </a:pPr>
          <a:endParaRPr lang="en-US"/>
        </a:p>
      </c:txPr>
    </c:legend>
    <c:plotVisOnly val="1"/>
    <c:dispBlanksAs val="gap"/>
    <c:showDLblsOverMax val="0"/>
  </c:chart>
  <c:txPr>
    <a:bodyPr/>
    <a:lstStyle/>
    <a:p>
      <a:pPr>
        <a:defRPr sz="2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71FFC8F-B51C-4041-A3D0-8D7CA0010C2E}"/>
              </a:ext>
            </a:extLst>
          </p:cNvPr>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C3388C-1E41-4B39-929E-F79CE9B1675A}"/>
              </a:ext>
            </a:extLst>
          </p:cNvPr>
          <p:cNvSpPr>
            <a:spLocks noGrp="1"/>
          </p:cNvSpPr>
          <p:nvPr>
            <p:ph type="dt" sz="quarter" idx="1"/>
          </p:nvPr>
        </p:nvSpPr>
        <p:spPr>
          <a:xfrm>
            <a:off x="5438775" y="0"/>
            <a:ext cx="4160838" cy="366713"/>
          </a:xfrm>
          <a:prstGeom prst="rect">
            <a:avLst/>
          </a:prstGeom>
        </p:spPr>
        <p:txBody>
          <a:bodyPr vert="horz" lIns="91440" tIns="45720" rIns="91440" bIns="45720" rtlCol="0"/>
          <a:lstStyle>
            <a:lvl1pPr algn="r">
              <a:defRPr sz="1200"/>
            </a:lvl1pPr>
          </a:lstStyle>
          <a:p>
            <a:fld id="{7608EA79-5732-4BBE-B8E3-3C16E8F1EB9D}" type="datetimeFigureOut">
              <a:rPr kumimoji="1" lang="ja-JP" altLang="en-US" smtClean="0"/>
              <a:t>2024/3/19</a:t>
            </a:fld>
            <a:endParaRPr kumimoji="1" lang="ja-JP" altLang="en-US"/>
          </a:p>
        </p:txBody>
      </p:sp>
      <p:sp>
        <p:nvSpPr>
          <p:cNvPr id="4" name="フッター プレースホルダー 3">
            <a:extLst>
              <a:ext uri="{FF2B5EF4-FFF2-40B4-BE49-F238E27FC236}">
                <a16:creationId xmlns:a16="http://schemas.microsoft.com/office/drawing/2014/main" id="{CA344800-BCBF-4102-87E2-EFF5D4E9051F}"/>
              </a:ext>
            </a:extLst>
          </p:cNvPr>
          <p:cNvSpPr>
            <a:spLocks noGrp="1"/>
          </p:cNvSpPr>
          <p:nvPr>
            <p:ph type="ftr" sz="quarter" idx="2"/>
          </p:nvPr>
        </p:nvSpPr>
        <p:spPr>
          <a:xfrm>
            <a:off x="0" y="6948488"/>
            <a:ext cx="4160838" cy="366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AEDE70A-7E13-449B-806F-92EB5B42FA8D}"/>
              </a:ext>
            </a:extLst>
          </p:cNvPr>
          <p:cNvSpPr>
            <a:spLocks noGrp="1"/>
          </p:cNvSpPr>
          <p:nvPr>
            <p:ph type="sldNum" sz="quarter" idx="3"/>
          </p:nvPr>
        </p:nvSpPr>
        <p:spPr>
          <a:xfrm>
            <a:off x="5438775" y="6948488"/>
            <a:ext cx="4160838" cy="366712"/>
          </a:xfrm>
          <a:prstGeom prst="rect">
            <a:avLst/>
          </a:prstGeom>
        </p:spPr>
        <p:txBody>
          <a:bodyPr vert="horz" lIns="91440" tIns="45720" rIns="91440" bIns="45720" rtlCol="0" anchor="b"/>
          <a:lstStyle>
            <a:lvl1pPr algn="r">
              <a:defRPr sz="1200"/>
            </a:lvl1pPr>
          </a:lstStyle>
          <a:p>
            <a:fld id="{FAD34869-B8B2-47A6-AD80-D82ED22DCD60}" type="slidenum">
              <a:rPr kumimoji="1" lang="ja-JP" altLang="en-US" smtClean="0"/>
              <a:t>‹#›</a:t>
            </a:fld>
            <a:endParaRPr kumimoji="1" lang="ja-JP" altLang="en-US"/>
          </a:p>
        </p:txBody>
      </p:sp>
    </p:spTree>
    <p:extLst>
      <p:ext uri="{BB962C8B-B14F-4D97-AF65-F5344CB8AC3E}">
        <p14:creationId xmlns:p14="http://schemas.microsoft.com/office/powerpoint/2010/main" val="416297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3108125A-CF0B-4788-AF7E-FCD27F359AF3}" type="datetimeFigureOut">
              <a:rPr lang="en-US" smtClean="0"/>
              <a:t>3/19/2024</a:t>
            </a:fld>
            <a:endParaRPr lang="en-US"/>
          </a:p>
        </p:txBody>
      </p:sp>
      <p:sp>
        <p:nvSpPr>
          <p:cNvPr id="4" name="Slide Image Placeholder 3"/>
          <p:cNvSpPr>
            <a:spLocks noGrp="1" noRot="1" noChangeAspect="1"/>
          </p:cNvSpPr>
          <p:nvPr>
            <p:ph type="sldImg" idx="2"/>
          </p:nvPr>
        </p:nvSpPr>
        <p:spPr>
          <a:xfrm>
            <a:off x="2362200" y="549275"/>
            <a:ext cx="48768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2EC7383D-9EC9-43CE-A029-CE980AF62978}" type="slidenum">
              <a:rPr lang="en-US" smtClean="0"/>
              <a:t>‹#›</a:t>
            </a:fld>
            <a:endParaRPr lang="en-US"/>
          </a:p>
        </p:txBody>
      </p:sp>
    </p:spTree>
    <p:extLst>
      <p:ext uri="{BB962C8B-B14F-4D97-AF65-F5344CB8AC3E}">
        <p14:creationId xmlns:p14="http://schemas.microsoft.com/office/powerpoint/2010/main" val="845546625"/>
      </p:ext>
    </p:extLst>
  </p:cSld>
  <p:clrMap bg1="lt1" tx1="dk1" bg2="lt2" tx2="dk2" accent1="accent1" accent2="accent2" accent3="accent3" accent4="accent4" accent5="accent5" accent6="accent6" hlink="hlink" folHlink="folHlink"/>
  <p:notesStyle>
    <a:lvl1pPr marL="0" algn="l" defTabSz="914332" rtl="0" eaLnBrk="1" latinLnBrk="0" hangingPunct="1">
      <a:defRPr sz="1200" kern="1200">
        <a:solidFill>
          <a:schemeClr val="tx1"/>
        </a:solidFill>
        <a:latin typeface="+mn-lt"/>
        <a:ea typeface="+mn-ea"/>
        <a:cs typeface="+mn-cs"/>
      </a:defRPr>
    </a:lvl1pPr>
    <a:lvl2pPr marL="457167" algn="l" defTabSz="914332" rtl="0" eaLnBrk="1" latinLnBrk="0" hangingPunct="1">
      <a:defRPr sz="1200" kern="1200">
        <a:solidFill>
          <a:schemeClr val="tx1"/>
        </a:solidFill>
        <a:latin typeface="+mn-lt"/>
        <a:ea typeface="+mn-ea"/>
        <a:cs typeface="+mn-cs"/>
      </a:defRPr>
    </a:lvl2pPr>
    <a:lvl3pPr marL="914332" algn="l" defTabSz="914332" rtl="0" eaLnBrk="1" latinLnBrk="0" hangingPunct="1">
      <a:defRPr sz="1200" kern="1200">
        <a:solidFill>
          <a:schemeClr val="tx1"/>
        </a:solidFill>
        <a:latin typeface="+mn-lt"/>
        <a:ea typeface="+mn-ea"/>
        <a:cs typeface="+mn-cs"/>
      </a:defRPr>
    </a:lvl3pPr>
    <a:lvl4pPr marL="1371498" algn="l" defTabSz="914332" rtl="0" eaLnBrk="1" latinLnBrk="0" hangingPunct="1">
      <a:defRPr sz="1200" kern="1200">
        <a:solidFill>
          <a:schemeClr val="tx1"/>
        </a:solidFill>
        <a:latin typeface="+mn-lt"/>
        <a:ea typeface="+mn-ea"/>
        <a:cs typeface="+mn-cs"/>
      </a:defRPr>
    </a:lvl4pPr>
    <a:lvl5pPr marL="1828664" algn="l" defTabSz="914332" rtl="0" eaLnBrk="1" latinLnBrk="0" hangingPunct="1">
      <a:defRPr sz="1200" kern="1200">
        <a:solidFill>
          <a:schemeClr val="tx1"/>
        </a:solidFill>
        <a:latin typeface="+mn-lt"/>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2</a:t>
            </a:fld>
            <a:endParaRPr lang="en-US"/>
          </a:p>
        </p:txBody>
      </p:sp>
    </p:spTree>
    <p:extLst>
      <p:ext uri="{BB962C8B-B14F-4D97-AF65-F5344CB8AC3E}">
        <p14:creationId xmlns:p14="http://schemas.microsoft.com/office/powerpoint/2010/main" val="1795184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3</a:t>
            </a:fld>
            <a:endParaRPr lang="en-US"/>
          </a:p>
        </p:txBody>
      </p:sp>
    </p:spTree>
    <p:extLst>
      <p:ext uri="{BB962C8B-B14F-4D97-AF65-F5344CB8AC3E}">
        <p14:creationId xmlns:p14="http://schemas.microsoft.com/office/powerpoint/2010/main" val="1101731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4</a:t>
            </a:fld>
            <a:endParaRPr lang="en-US"/>
          </a:p>
        </p:txBody>
      </p:sp>
    </p:spTree>
    <p:extLst>
      <p:ext uri="{BB962C8B-B14F-4D97-AF65-F5344CB8AC3E}">
        <p14:creationId xmlns:p14="http://schemas.microsoft.com/office/powerpoint/2010/main" val="253932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5</a:t>
            </a:fld>
            <a:endParaRPr lang="en-US"/>
          </a:p>
        </p:txBody>
      </p:sp>
    </p:spTree>
    <p:extLst>
      <p:ext uri="{BB962C8B-B14F-4D97-AF65-F5344CB8AC3E}">
        <p14:creationId xmlns:p14="http://schemas.microsoft.com/office/powerpoint/2010/main" val="1920984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10972800" cy="1600200"/>
          </a:xfr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609600" y="2286000"/>
            <a:ext cx="10972800" cy="1676400"/>
          </a:xfrm>
        </p:spPr>
        <p:txBody>
          <a:bodyPr anchor="ctr"/>
          <a:lstStyle>
            <a:lvl1pPr marL="0" indent="0" algn="ctr">
              <a:buNone/>
              <a:defRPr b="1">
                <a:solidFill>
                  <a:schemeClr val="tx1"/>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add author name(s)</a:t>
            </a:r>
          </a:p>
        </p:txBody>
      </p:sp>
      <p:sp>
        <p:nvSpPr>
          <p:cNvPr id="4" name="TextBox 3"/>
          <p:cNvSpPr txBox="1"/>
          <p:nvPr userDrawn="1"/>
        </p:nvSpPr>
        <p:spPr>
          <a:xfrm>
            <a:off x="1828800" y="6414572"/>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6" name="Text Placeholder 5"/>
          <p:cNvSpPr>
            <a:spLocks noGrp="1"/>
          </p:cNvSpPr>
          <p:nvPr>
            <p:ph type="body" sz="quarter" idx="14" hasCustomPrompt="1"/>
          </p:nvPr>
        </p:nvSpPr>
        <p:spPr>
          <a:xfrm>
            <a:off x="609600" y="4114800"/>
            <a:ext cx="10972800" cy="1676400"/>
          </a:xfrm>
        </p:spPr>
        <p:txBody>
          <a:bodyPr anchor="ctr"/>
          <a:lstStyle>
            <a:lvl1pPr marL="0" indent="0" algn="ctr">
              <a:buFontTx/>
              <a:buNone/>
              <a:defRPr b="1" baseline="0"/>
            </a:lvl1pPr>
            <a:lvl2pPr marL="457167" indent="0" algn="ctr">
              <a:buFontTx/>
              <a:buNone/>
              <a:defRPr/>
            </a:lvl2pPr>
            <a:lvl3pPr marL="914332" indent="0" algn="ctr">
              <a:buFontTx/>
              <a:buNone/>
              <a:defRPr/>
            </a:lvl3pPr>
            <a:lvl4pPr marL="1371498" indent="0" algn="ctr">
              <a:buFontTx/>
              <a:buNone/>
              <a:defRPr/>
            </a:lvl4pPr>
            <a:lvl5pPr marL="1828664" indent="0" algn="ctr">
              <a:buFontTx/>
              <a:buNone/>
              <a:defRPr/>
            </a:lvl5pPr>
          </a:lstStyle>
          <a:p>
            <a:pPr lvl="0"/>
            <a:r>
              <a:rPr lang="en-US" dirty="0"/>
              <a:t>Click to add author affiliations(s)</a:t>
            </a:r>
          </a:p>
        </p:txBody>
      </p:sp>
      <p:sp>
        <p:nvSpPr>
          <p:cNvPr id="9" name="Date Placeholder 3"/>
          <p:cNvSpPr>
            <a:spLocks noGrp="1"/>
          </p:cNvSpPr>
          <p:nvPr>
            <p:ph type="dt" sz="half" idx="2"/>
          </p:nvPr>
        </p:nvSpPr>
        <p:spPr>
          <a:xfrm>
            <a:off x="76200" y="6414572"/>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11" name="Picture 10" descr="Logo, company name&#10;&#10;Description automatically generated">
            <a:extLst>
              <a:ext uri="{FF2B5EF4-FFF2-40B4-BE49-F238E27FC236}">
                <a16:creationId xmlns:a16="http://schemas.microsoft.com/office/drawing/2014/main" id="{7B7C99E9-1F1A-45C0-9D58-C2470CF20F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155167"/>
            <a:ext cx="1192713" cy="1140233"/>
          </a:xfrm>
          <a:prstGeom prst="rect">
            <a:avLst/>
          </a:prstGeom>
        </p:spPr>
      </p:pic>
    </p:spTree>
    <p:extLst>
      <p:ext uri="{BB962C8B-B14F-4D97-AF65-F5344CB8AC3E}">
        <p14:creationId xmlns:p14="http://schemas.microsoft.com/office/powerpoint/2010/main" val="81026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&lt;Program #&gt;</a:t>
            </a:r>
          </a:p>
        </p:txBody>
      </p:sp>
      <p:sp>
        <p:nvSpPr>
          <p:cNvPr id="4" name="Footer Placeholder 3"/>
          <p:cNvSpPr>
            <a:spLocks noGrp="1"/>
          </p:cNvSpPr>
          <p:nvPr>
            <p:ph type="ftr" sz="quarter" idx="11"/>
          </p:nvPr>
        </p:nvSpPr>
        <p:spPr/>
        <p:txBody>
          <a:bodyPr/>
          <a:lstStyle/>
          <a:p>
            <a:pPr algn="ctr"/>
            <a:r>
              <a:rPr lang="en-US" sz="1800" b="1" dirty="0">
                <a:solidFill>
                  <a:schemeClr val="bg1"/>
                </a:solidFill>
              </a:rPr>
              <a:t>2024 IEEE VLSI Symposium on Technology and Circuits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a:t>
            </a:fld>
            <a:endParaRPr lang="en-US" dirty="0"/>
          </a:p>
        </p:txBody>
      </p:sp>
    </p:spTree>
    <p:extLst>
      <p:ext uri="{BB962C8B-B14F-4D97-AF65-F5344CB8AC3E}">
        <p14:creationId xmlns:p14="http://schemas.microsoft.com/office/powerpoint/2010/main" val="60196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5" name="TextBox 4"/>
          <p:cNvSpPr txBox="1"/>
          <p:nvPr userDrawn="1"/>
        </p:nvSpPr>
        <p:spPr>
          <a:xfrm>
            <a:off x="1828800" y="6412469"/>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7" name="Date Placeholder 3"/>
          <p:cNvSpPr>
            <a:spLocks noGrp="1"/>
          </p:cNvSpPr>
          <p:nvPr>
            <p:ph type="dt" sz="half" idx="2"/>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5335058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sz="half" idx="1"/>
          </p:nvPr>
        </p:nvSpPr>
        <p:spPr>
          <a:xfrm>
            <a:off x="2032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6" name="TextBox 5"/>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8"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55984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3200" y="914400"/>
            <a:ext cx="5791200"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03200" y="1905000"/>
            <a:ext cx="5793317"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914400"/>
            <a:ext cx="5795433"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7600" y="1905000"/>
            <a:ext cx="5791200"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8" name="TextBox 7"/>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10"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5821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4" name="TextBox 3"/>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2024 IEEE VLSI Symposium on Technology and Circuits</a:t>
            </a:r>
          </a:p>
        </p:txBody>
      </p:sp>
      <p:sp>
        <p:nvSpPr>
          <p:cNvPr id="6"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3264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6324600"/>
            <a:ext cx="12192000" cy="533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03200" y="152400"/>
            <a:ext cx="11785600" cy="6096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03200" y="914400"/>
            <a:ext cx="11785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5" name="Footer Placeholder 4"/>
          <p:cNvSpPr>
            <a:spLocks noGrp="1"/>
          </p:cNvSpPr>
          <p:nvPr>
            <p:ph type="ftr" sz="quarter" idx="3"/>
          </p:nvPr>
        </p:nvSpPr>
        <p:spPr>
          <a:xfrm>
            <a:off x="3276600" y="6416676"/>
            <a:ext cx="6172200" cy="365125"/>
          </a:xfrm>
          <a:prstGeom prst="rect">
            <a:avLst/>
          </a:prstGeom>
        </p:spPr>
        <p:txBody>
          <a:bodyPr vert="horz" lIns="91440" tIns="45720" rIns="91440" bIns="45720" rtlCol="0" anchor="ctr"/>
          <a:lstStyle>
            <a:lvl1pPr algn="ctr">
              <a:defRPr sz="1800" b="1">
                <a:solidFill>
                  <a:schemeClr val="bg1"/>
                </a:solidFill>
              </a:defRPr>
            </a:lvl1pPr>
          </a:lstStyle>
          <a:p>
            <a:pPr algn="ctr"/>
            <a:r>
              <a:rPr lang="en-US" sz="1800" b="1" dirty="0">
                <a:solidFill>
                  <a:schemeClr val="bg1"/>
                </a:solidFill>
              </a:rPr>
              <a:t>2024 IEEE VLSI Symposium on Technology and Circuits</a:t>
            </a:r>
          </a:p>
        </p:txBody>
      </p:sp>
      <p:sp>
        <p:nvSpPr>
          <p:cNvPr id="6" name="Slide Number Placeholder 5"/>
          <p:cNvSpPr>
            <a:spLocks noGrp="1"/>
          </p:cNvSpPr>
          <p:nvPr>
            <p:ph type="sldNum" sz="quarter" idx="4"/>
          </p:nvPr>
        </p:nvSpPr>
        <p:spPr>
          <a:xfrm>
            <a:off x="9525000" y="6416676"/>
            <a:ext cx="2514600" cy="365125"/>
          </a:xfrm>
          <a:prstGeom prst="rect">
            <a:avLst/>
          </a:prstGeom>
        </p:spPr>
        <p:txBody>
          <a:bodyPr vert="horz" lIns="91440" tIns="45720" rIns="91440" bIns="45720" rtlCol="0" anchor="ctr"/>
          <a:lstStyle>
            <a:lvl1pPr algn="r">
              <a:defRPr sz="1800" b="1">
                <a:solidFill>
                  <a:schemeClr val="bg1"/>
                </a:solidFill>
              </a:defRPr>
            </a:lvl1pPr>
          </a:lstStyle>
          <a:p>
            <a:r>
              <a:rPr lang="en-US" dirty="0"/>
              <a:t>Slide </a:t>
            </a:r>
            <a:fld id="{43D13783-42DA-4D39-B1EE-338536AF036D}" type="slidenum">
              <a:rPr lang="en-US" smtClean="0"/>
              <a:pPr/>
              <a:t>‹#›</a:t>
            </a:fld>
            <a:endParaRPr lang="en-US" dirty="0"/>
          </a:p>
        </p:txBody>
      </p:sp>
      <p:sp>
        <p:nvSpPr>
          <p:cNvPr id="7" name="Rectangle 6"/>
          <p:cNvSpPr/>
          <p:nvPr userDrawn="1"/>
        </p:nvSpPr>
        <p:spPr>
          <a:xfrm>
            <a:off x="0" y="0"/>
            <a:ext cx="12192000" cy="6858000"/>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96412451"/>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50" r:id="rId3"/>
    <p:sldLayoutId id="2147483652" r:id="rId4"/>
    <p:sldLayoutId id="2147483653" r:id="rId5"/>
    <p:sldLayoutId id="2147483654" r:id="rId6"/>
  </p:sldLayoutIdLst>
  <p:hf hdr="0" ftr="0" dt="0"/>
  <p:txStyles>
    <p:titleStyle>
      <a:lvl1pPr algn="ctr" defTabSz="914332" rtl="0" eaLnBrk="1" latinLnBrk="0" hangingPunct="1">
        <a:spcBef>
          <a:spcPct val="0"/>
        </a:spcBef>
        <a:buNone/>
        <a:defRPr sz="4000" b="1" kern="1200">
          <a:solidFill>
            <a:schemeClr val="tx1"/>
          </a:solidFill>
          <a:latin typeface="+mj-lt"/>
          <a:ea typeface="+mj-ea"/>
          <a:cs typeface="+mj-cs"/>
        </a:defRPr>
      </a:lvl1pPr>
    </p:titleStyle>
    <p:bodyStyle>
      <a:lvl1pPr marL="342874" indent="-342874" algn="l" defTabSz="914332"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895" indent="-285730" algn="l" defTabSz="91433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291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08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47"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12"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1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upport.microsoft.com/en-us/office/record-and-play-back-a-skype-for-business-meeting-6d1dd3c5-ded7-4935-8db0-d6d7173c482f" TargetMode="External"/><Relationship Id="rId7" Type="http://schemas.openxmlformats.org/officeDocument/2006/relationships/hyperlink" Target="https://support.microsoft.com/en-us/office/record-a-meeting-in-teams-34dfbe7f-b07d-4a27-b4c6-de62f1348c24?ui=en-us&amp;rs=en-us&amp;ad=us" TargetMode="External"/><Relationship Id="rId2" Type="http://schemas.openxmlformats.org/officeDocument/2006/relationships/hyperlink" Target="https://help.webex.com/en-us/n62735y/Webex-Record-a-Meeting" TargetMode="External"/><Relationship Id="rId1" Type="http://schemas.openxmlformats.org/officeDocument/2006/relationships/slideLayout" Target="../slideLayouts/slideLayout3.xml"/><Relationship Id="rId6" Type="http://schemas.openxmlformats.org/officeDocument/2006/relationships/hyperlink" Target="https://support.goto.com/meeting/help/can-i-record-a-session-from-the-web-app-g2m010033" TargetMode="External"/><Relationship Id="rId5" Type="http://schemas.openxmlformats.org/officeDocument/2006/relationships/hyperlink" Target="https://support.zoom.us/hc/en-us/articles/201362473-Local-Recording" TargetMode="External"/><Relationship Id="rId4" Type="http://schemas.openxmlformats.org/officeDocument/2006/relationships/hyperlink" Target="https://support.google.com/meet/answer/9308681?hl=e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microsoft.com/en-us/office/turn-your-presentation-into-a-video-c140551f-cb37-4818-b5d4-3e30815c3e83" TargetMode="External"/><Relationship Id="rId2" Type="http://schemas.openxmlformats.org/officeDocument/2006/relationships/hyperlink" Target="https://support.microsoft.com/en-us/office/record-a-slide-show-with-narration-and-slide-timings-0b9502c6-5f6c-40ae-b1e7-e47d8741161c?ui=en-us&amp;rs=en-us&amp;ad=u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handbrake.fr/rotation.php?file=HandBrake-1.3.2-x86_64-Win_GUI.zip"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4000" dirty="0"/>
            </a:br>
            <a:br>
              <a:rPr lang="en-US" sz="4000" dirty="0"/>
            </a:br>
            <a:r>
              <a:rPr lang="en-US" sz="4000" dirty="0"/>
              <a:t>Title of Presentation</a:t>
            </a:r>
          </a:p>
        </p:txBody>
      </p:sp>
      <p:sp>
        <p:nvSpPr>
          <p:cNvPr id="5" name="Slide Number Placeholder 4"/>
          <p:cNvSpPr>
            <a:spLocks noGrp="1"/>
          </p:cNvSpPr>
          <p:nvPr>
            <p:ph type="sldNum" sz="quarter" idx="12"/>
          </p:nvPr>
        </p:nvSpPr>
        <p:spPr/>
        <p:txBody>
          <a:bodyPr/>
          <a:lstStyle/>
          <a:p>
            <a:pPr marL="0" marR="0" lvl="0" indent="0" algn="r" defTabSz="914332"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rebuchet MS"/>
                <a:ea typeface="+mn-ea"/>
                <a:cs typeface="+mn-cs"/>
              </a:rPr>
              <a:t>Slide </a:t>
            </a:r>
            <a:fld id="{43D13783-42DA-4D39-B1EE-338536AF036D}" type="slidenum">
              <a:rPr kumimoji="0" lang="en-US" sz="1800" b="1" i="0" u="none" strike="noStrike" kern="1200" cap="none" spc="0" normalizeH="0" baseline="0" noProof="0" smtClean="0">
                <a:ln>
                  <a:noFill/>
                </a:ln>
                <a:solidFill>
                  <a:prstClr val="white"/>
                </a:solidFill>
                <a:effectLst/>
                <a:uLnTx/>
                <a:uFillTx/>
                <a:latin typeface="Trebuchet MS"/>
                <a:ea typeface="+mn-ea"/>
                <a:cs typeface="+mn-cs"/>
              </a:rPr>
              <a:pPr marL="0" marR="0" lvl="0" indent="0" algn="r" defTabSz="914332" rtl="0" eaLnBrk="1" fontAlgn="auto" latinLnBrk="0" hangingPunct="1">
                <a:lnSpc>
                  <a:spcPct val="100000"/>
                </a:lnSpc>
                <a:spcBef>
                  <a:spcPts val="0"/>
                </a:spcBef>
                <a:spcAft>
                  <a:spcPts val="0"/>
                </a:spcAft>
                <a:buClrTx/>
                <a:buSzTx/>
                <a:buFontTx/>
                <a:buNone/>
                <a:tabLst/>
                <a:defRPr/>
              </a:pPr>
              <a:t>0</a:t>
            </a:fld>
            <a:endParaRPr kumimoji="0" lang="en-US" sz="1800" b="1" i="0" u="none" strike="noStrike" kern="1200" cap="none" spc="0" normalizeH="0" baseline="0" noProof="0" dirty="0">
              <a:ln>
                <a:noFill/>
              </a:ln>
              <a:solidFill>
                <a:prstClr val="white"/>
              </a:solidFill>
              <a:effectLst/>
              <a:uLnTx/>
              <a:uFillTx/>
              <a:latin typeface="Trebuchet MS"/>
              <a:ea typeface="+mn-ea"/>
              <a:cs typeface="+mn-cs"/>
            </a:endParaRPr>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pPr marL="0" marR="0" lvl="0" indent="0" algn="l" defTabSz="914332"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rebuchet MS"/>
                <a:ea typeface="+mn-ea"/>
                <a:cs typeface="+mn-cs"/>
              </a:rPr>
              <a:t>&lt;Program #&gt;</a:t>
            </a:r>
          </a:p>
        </p:txBody>
      </p:sp>
      <p:sp>
        <p:nvSpPr>
          <p:cNvPr id="6" name="Content Placeholder 5">
            <a:extLst>
              <a:ext uri="{FF2B5EF4-FFF2-40B4-BE49-F238E27FC236}">
                <a16:creationId xmlns:a16="http://schemas.microsoft.com/office/drawing/2014/main" id="{26085334-AA0E-49B3-B8DC-07884421844B}"/>
              </a:ext>
            </a:extLst>
          </p:cNvPr>
          <p:cNvSpPr>
            <a:spLocks noGrp="1"/>
          </p:cNvSpPr>
          <p:nvPr>
            <p:ph idx="1"/>
          </p:nvPr>
        </p:nvSpPr>
        <p:spPr/>
        <p:txBody>
          <a:bodyPr/>
          <a:lstStyle/>
          <a:p>
            <a:pPr algn="ctr"/>
            <a:endParaRPr lang="en-US" sz="3200" u="sng" dirty="0"/>
          </a:p>
          <a:p>
            <a:pPr algn="ctr"/>
            <a:endParaRPr lang="en-US" sz="3200" u="sng" dirty="0"/>
          </a:p>
          <a:p>
            <a:pPr marL="0" indent="0" algn="ctr">
              <a:buNone/>
            </a:pPr>
            <a:endParaRPr lang="en-US" sz="3200" b="1" u="sng" dirty="0"/>
          </a:p>
          <a:p>
            <a:pPr marL="0" indent="0" algn="ctr">
              <a:buNone/>
            </a:pPr>
            <a:r>
              <a:rPr lang="en-US" sz="3200" b="1" u="sng" dirty="0"/>
              <a:t>Presenter Name</a:t>
            </a:r>
            <a:r>
              <a:rPr lang="en-US" sz="3200" b="1" baseline="30000" dirty="0"/>
              <a:t>1</a:t>
            </a:r>
            <a:r>
              <a:rPr lang="en-US" sz="3200" b="1" dirty="0"/>
              <a:t>, Coauthor Name</a:t>
            </a:r>
            <a:r>
              <a:rPr lang="en-US" sz="3200" b="1" baseline="30000" dirty="0"/>
              <a:t>2</a:t>
            </a:r>
            <a:r>
              <a:rPr lang="en-US" sz="3200" b="1" dirty="0"/>
              <a:t>, </a:t>
            </a:r>
            <a:br>
              <a:rPr lang="en-US" sz="3200" b="1" dirty="0"/>
            </a:br>
            <a:r>
              <a:rPr lang="en-US" sz="3200" b="1" dirty="0"/>
              <a:t>Coauthor Name</a:t>
            </a:r>
            <a:r>
              <a:rPr lang="en-US" sz="3200" b="1" baseline="30000" dirty="0"/>
              <a:t>1,2</a:t>
            </a:r>
            <a:r>
              <a:rPr lang="en-US" sz="3200" b="1" dirty="0"/>
              <a:t>, and Coauthor Name</a:t>
            </a:r>
            <a:r>
              <a:rPr lang="en-US" sz="3200" b="1" baseline="30000" dirty="0"/>
              <a:t>2</a:t>
            </a:r>
          </a:p>
          <a:p>
            <a:pPr algn="ctr"/>
            <a:endParaRPr lang="en-US" sz="3200" b="1" baseline="30000" dirty="0"/>
          </a:p>
          <a:p>
            <a:pPr algn="ctr"/>
            <a:endParaRPr lang="en-US" sz="3200" b="1" baseline="30000" dirty="0"/>
          </a:p>
          <a:p>
            <a:pPr marL="0" indent="0" algn="ctr">
              <a:buNone/>
            </a:pPr>
            <a:r>
              <a:rPr lang="en-US" sz="3200" b="1" baseline="30000" dirty="0"/>
              <a:t>1</a:t>
            </a:r>
            <a:r>
              <a:rPr lang="en-US" sz="3200" b="1" dirty="0"/>
              <a:t> Affiliation One</a:t>
            </a:r>
            <a:br>
              <a:rPr lang="en-US" sz="3200" b="1" dirty="0"/>
            </a:br>
            <a:r>
              <a:rPr lang="en-US" sz="3200" b="1" baseline="30000" dirty="0"/>
              <a:t>2</a:t>
            </a:r>
            <a:r>
              <a:rPr lang="en-US" sz="3200" b="1" dirty="0"/>
              <a:t> Affiliation Two</a:t>
            </a:r>
          </a:p>
          <a:p>
            <a:endParaRPr lang="en-US" dirty="0"/>
          </a:p>
        </p:txBody>
      </p:sp>
      <p:pic>
        <p:nvPicPr>
          <p:cNvPr id="9" name="Picture 8" descr="A logo for a convention&#10;&#10;Description automatically generated">
            <a:extLst>
              <a:ext uri="{FF2B5EF4-FFF2-40B4-BE49-F238E27FC236}">
                <a16:creationId xmlns:a16="http://schemas.microsoft.com/office/drawing/2014/main" id="{7C83F35E-7D0F-2078-2CDF-BEE2C9107D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01" y="152401"/>
            <a:ext cx="1327020" cy="1268598"/>
          </a:xfrm>
          <a:prstGeom prst="rect">
            <a:avLst/>
          </a:prstGeom>
        </p:spPr>
      </p:pic>
    </p:spTree>
    <p:extLst>
      <p:ext uri="{BB962C8B-B14F-4D97-AF65-F5344CB8AC3E}">
        <p14:creationId xmlns:p14="http://schemas.microsoft.com/office/powerpoint/2010/main" val="3690679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Flow:</a:t>
            </a:r>
            <a:br>
              <a:rPr lang="en-US" sz="4000" dirty="0"/>
            </a:br>
            <a:r>
              <a:rPr lang="en-US" sz="4000" dirty="0"/>
              <a:t>Use Outline Slide as Section Breaks</a:t>
            </a:r>
          </a:p>
        </p:txBody>
      </p:sp>
      <p:sp>
        <p:nvSpPr>
          <p:cNvPr id="3" name="Content Placeholder 2"/>
          <p:cNvSpPr>
            <a:spLocks noGrp="1"/>
          </p:cNvSpPr>
          <p:nvPr>
            <p:ph idx="1"/>
          </p:nvPr>
        </p:nvSpPr>
        <p:spPr>
          <a:xfrm>
            <a:off x="203200" y="1371600"/>
            <a:ext cx="11785600" cy="4800600"/>
          </a:xfrm>
        </p:spPr>
        <p:txBody>
          <a:bodyPr>
            <a:normAutofit lnSpcReduction="10000"/>
          </a:bodyPr>
          <a:lstStyle/>
          <a:p>
            <a:pPr marL="239713" indent="-239713"/>
            <a:r>
              <a:rPr lang="en-US" dirty="0">
                <a:solidFill>
                  <a:schemeClr val="bg1">
                    <a:lumMod val="75000"/>
                  </a:schemeClr>
                </a:solidFill>
              </a:rPr>
              <a:t>Title Slide</a:t>
            </a:r>
          </a:p>
          <a:p>
            <a:pPr marL="239713" indent="-239713"/>
            <a:r>
              <a:rPr lang="en-US" dirty="0">
                <a:solidFill>
                  <a:schemeClr val="bg1">
                    <a:lumMod val="75000"/>
                  </a:schemeClr>
                </a:solidFill>
              </a:rPr>
              <a:t>Outline Slide</a:t>
            </a:r>
          </a:p>
          <a:p>
            <a:pPr marL="457167" lvl="1" indent="0">
              <a:buNone/>
            </a:pPr>
            <a:r>
              <a:rPr lang="en-US" dirty="0">
                <a:solidFill>
                  <a:schemeClr val="bg1">
                    <a:lumMod val="75000"/>
                  </a:schemeClr>
                </a:solidFill>
              </a:rPr>
              <a:t>(outline of the presentation, not the paper)</a:t>
            </a:r>
          </a:p>
          <a:p>
            <a:pPr marL="239713" indent="-239713"/>
            <a:r>
              <a:rPr lang="en-US" dirty="0"/>
              <a:t>Introduction, Motivation, Problems or Challenges</a:t>
            </a:r>
          </a:p>
          <a:p>
            <a:pPr marL="639734" lvl="1" indent="-239713"/>
            <a:r>
              <a:rPr lang="en-US" dirty="0"/>
              <a:t>Gray out surrounding text</a:t>
            </a:r>
          </a:p>
          <a:p>
            <a:pPr marL="239713" indent="-239713"/>
            <a:r>
              <a:rPr lang="en-US" dirty="0">
                <a:solidFill>
                  <a:schemeClr val="bg1">
                    <a:lumMod val="75000"/>
                  </a:schemeClr>
                </a:solidFill>
              </a:rPr>
              <a:t>Details of Work </a:t>
            </a:r>
          </a:p>
          <a:p>
            <a:pPr marL="239713" indent="-239713"/>
            <a:r>
              <a:rPr lang="en-US" dirty="0">
                <a:solidFill>
                  <a:schemeClr val="bg1">
                    <a:lumMod val="75000"/>
                  </a:schemeClr>
                </a:solidFill>
              </a:rPr>
              <a:t>Comparison of Results with Previously Reported Work</a:t>
            </a:r>
          </a:p>
          <a:p>
            <a:pPr marL="239713" indent="-239713"/>
            <a:r>
              <a:rPr lang="en-US" dirty="0">
                <a:solidFill>
                  <a:schemeClr val="bg1">
                    <a:lumMod val="75000"/>
                  </a:schemeClr>
                </a:solidFill>
              </a:rPr>
              <a:t>Conclusion Slide</a:t>
            </a:r>
          </a:p>
          <a:p>
            <a:pPr marL="239713" indent="-239713"/>
            <a:r>
              <a:rPr lang="en-US" dirty="0">
                <a:solidFill>
                  <a:schemeClr val="bg1">
                    <a:lumMod val="75000"/>
                  </a:schemeClr>
                </a:solidFill>
              </a:rPr>
              <a:t>Backup Slide(s)</a:t>
            </a:r>
          </a:p>
          <a:p>
            <a:pPr marL="457167" lvl="1" indent="0">
              <a:buNone/>
            </a:pPr>
            <a:r>
              <a:rPr lang="en-US" dirty="0">
                <a:solidFill>
                  <a:schemeClr val="bg1">
                    <a:lumMod val="75000"/>
                  </a:schemeClr>
                </a:solidFill>
              </a:rPr>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9</a:t>
            </a:fld>
            <a:endParaRPr lang="en-US" dirty="0"/>
          </a:p>
        </p:txBody>
      </p:sp>
      <p:sp>
        <p:nvSpPr>
          <p:cNvPr id="7" name="Date Placeholder 3">
            <a:extLst>
              <a:ext uri="{FF2B5EF4-FFF2-40B4-BE49-F238E27FC236}">
                <a16:creationId xmlns:a16="http://schemas.microsoft.com/office/drawing/2014/main" id="{DC4F3F61-E619-432C-8F72-EDFFD874C27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39398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Text Slides</a:t>
            </a:r>
          </a:p>
        </p:txBody>
      </p:sp>
      <p:sp>
        <p:nvSpPr>
          <p:cNvPr id="3" name="Content Placeholder 2"/>
          <p:cNvSpPr>
            <a:spLocks noGrp="1"/>
          </p:cNvSpPr>
          <p:nvPr>
            <p:ph idx="1"/>
          </p:nvPr>
        </p:nvSpPr>
        <p:spPr/>
        <p:txBody>
          <a:bodyPr/>
          <a:lstStyle/>
          <a:p>
            <a:pPr marL="239713" indent="-239713"/>
            <a:r>
              <a:rPr lang="en-US" dirty="0"/>
              <a:t>Use short phrases, not long sentences.</a:t>
            </a:r>
          </a:p>
          <a:p>
            <a:pPr marL="639734" lvl="1" indent="-239713"/>
            <a:r>
              <a:rPr lang="en-US" dirty="0"/>
              <a:t>OK to remove articles like “a”, “an”, and “the”</a:t>
            </a:r>
          </a:p>
          <a:p>
            <a:pPr marL="239713" indent="-239713"/>
            <a:r>
              <a:rPr lang="en-US" dirty="0"/>
              <a:t>Slides with lots of words are hard for the audience to assimilate.</a:t>
            </a:r>
          </a:p>
          <a:p>
            <a:pPr marL="239713" indent="-239713"/>
            <a:r>
              <a:rPr lang="en-US" dirty="0"/>
              <a:t>Minimize the number of words on text slides. Unless necessary:</a:t>
            </a:r>
          </a:p>
          <a:p>
            <a:pPr lvl="1"/>
            <a:r>
              <a:rPr lang="en-US" dirty="0"/>
              <a:t>Use no more than 30 words per slide, and</a:t>
            </a:r>
          </a:p>
          <a:p>
            <a:pPr lvl="1"/>
            <a:r>
              <a:rPr lang="en-US" dirty="0"/>
              <a:t>Use no more than 6 lines of text per slide.</a:t>
            </a:r>
          </a:p>
          <a:p>
            <a:pPr marL="239713" indent="-239713"/>
            <a:r>
              <a:rPr lang="en-US" dirty="0"/>
              <a:t>“Acknowledgments” not “Acknowledg</a:t>
            </a:r>
            <a:r>
              <a:rPr lang="en-US" dirty="0">
                <a:solidFill>
                  <a:srgbClr val="FF0000"/>
                </a:solidFill>
              </a:rPr>
              <a:t>e</a:t>
            </a:r>
            <a:r>
              <a:rPr lang="en-US" dirty="0"/>
              <a:t>ments”. </a:t>
            </a:r>
          </a:p>
          <a:p>
            <a:pPr marL="239713" indent="-239713"/>
            <a:r>
              <a:rPr lang="en-US" dirty="0"/>
              <a:t>Might be useful to have slides checked by native English speaker.</a:t>
            </a:r>
          </a:p>
          <a:p>
            <a:pPr marL="639734" lvl="1" indent="-239713"/>
            <a:r>
              <a:rPr lang="en-US" dirty="0"/>
              <a:t>Please indicate early if you would like additional help from your session chair/co-chair</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10</a:t>
            </a:fld>
            <a:endParaRPr lang="en-US" dirty="0"/>
          </a:p>
        </p:txBody>
      </p:sp>
      <p:sp>
        <p:nvSpPr>
          <p:cNvPr id="7" name="Date Placeholder 3">
            <a:extLst>
              <a:ext uri="{FF2B5EF4-FFF2-40B4-BE49-F238E27FC236}">
                <a16:creationId xmlns:a16="http://schemas.microsoft.com/office/drawing/2014/main" id="{5543FA45-52B1-4967-9901-27D464F8E18E}"/>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91533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Successively Focus Audience on Slide Content</a:t>
            </a:r>
          </a:p>
        </p:txBody>
      </p:sp>
      <p:sp>
        <p:nvSpPr>
          <p:cNvPr id="3" name="Content Placeholder 2"/>
          <p:cNvSpPr>
            <a:spLocks noGrp="1"/>
          </p:cNvSpPr>
          <p:nvPr>
            <p:ph idx="1"/>
          </p:nvPr>
        </p:nvSpPr>
        <p:spPr>
          <a:xfrm>
            <a:off x="203200" y="914400"/>
            <a:ext cx="11912600" cy="5257800"/>
          </a:xfrm>
        </p:spPr>
        <p:txBody>
          <a:bodyPr>
            <a:noAutofit/>
          </a:bodyPr>
          <a:lstStyle/>
          <a:p>
            <a:pPr marL="239713" indent="-239713"/>
            <a:r>
              <a:rPr lang="en-US" dirty="0"/>
              <a:t>Within a slide, use </a:t>
            </a:r>
            <a:r>
              <a:rPr lang="en-US" dirty="0">
                <a:solidFill>
                  <a:srgbClr val="FF0000"/>
                </a:solidFill>
              </a:rPr>
              <a:t>simple</a:t>
            </a:r>
            <a:r>
              <a:rPr lang="en-US" dirty="0"/>
              <a:t> animation to make things “Appear” successively within a slide.</a:t>
            </a:r>
          </a:p>
          <a:p>
            <a:pPr marL="239713" indent="-239713"/>
            <a:endParaRPr lang="en-US" dirty="0"/>
          </a:p>
          <a:p>
            <a:pPr marL="239713" indent="-239713"/>
            <a:endParaRPr lang="en-US" dirty="0"/>
          </a:p>
          <a:p>
            <a:pPr marL="239713" indent="-239713"/>
            <a:endParaRPr lang="en-US" dirty="0"/>
          </a:p>
          <a:p>
            <a:pPr marL="0" indent="0">
              <a:buNone/>
            </a:pPr>
            <a:endParaRPr lang="en-US" dirty="0"/>
          </a:p>
          <a:p>
            <a:pPr marL="239713" indent="-239713"/>
            <a:r>
              <a:rPr lang="en-US" dirty="0"/>
              <a:t>Check the animation in Slide Show mode (see this slide as an example)</a:t>
            </a:r>
          </a:p>
          <a:p>
            <a:pPr marL="239713" indent="-239713"/>
            <a:r>
              <a:rPr lang="en-US" dirty="0"/>
              <a:t>Make sure your speech integrates well with the timing of the animation</a:t>
            </a:r>
          </a:p>
          <a:p>
            <a:pPr marL="239713" indent="-239713"/>
            <a:r>
              <a:rPr lang="en-US" dirty="0"/>
              <a:t>This creates change to your screen every 5-15 seconds instead of roughly every minute</a:t>
            </a:r>
          </a:p>
          <a:p>
            <a:pPr marL="239713" indent="-239713"/>
            <a:r>
              <a:rPr lang="en-US" dirty="0"/>
              <a:t>Don’t use fancy animation as it may come across as a distraction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11</a:t>
            </a:fld>
            <a:endParaRPr lang="en-US" dirty="0"/>
          </a:p>
        </p:txBody>
      </p:sp>
      <p:pic>
        <p:nvPicPr>
          <p:cNvPr id="6" name="Picture 5" descr="A screenshot of a cell phone&#10;&#10;Description automatically generated">
            <a:extLst>
              <a:ext uri="{FF2B5EF4-FFF2-40B4-BE49-F238E27FC236}">
                <a16:creationId xmlns:a16="http://schemas.microsoft.com/office/drawing/2014/main" id="{038DCA75-3D6B-1147-8981-DC871B4740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905000"/>
            <a:ext cx="5105400" cy="1909468"/>
          </a:xfrm>
          <a:prstGeom prst="rect">
            <a:avLst/>
          </a:prstGeom>
        </p:spPr>
      </p:pic>
      <p:sp>
        <p:nvSpPr>
          <p:cNvPr id="7" name="Oval 6">
            <a:extLst>
              <a:ext uri="{FF2B5EF4-FFF2-40B4-BE49-F238E27FC236}">
                <a16:creationId xmlns:a16="http://schemas.microsoft.com/office/drawing/2014/main" id="{2C5FB8FD-44DB-2448-870C-CC8957AB0156}"/>
              </a:ext>
            </a:extLst>
          </p:cNvPr>
          <p:cNvSpPr/>
          <p:nvPr/>
        </p:nvSpPr>
        <p:spPr>
          <a:xfrm>
            <a:off x="3886200" y="2286000"/>
            <a:ext cx="685800" cy="6858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8C287D2-93C7-E84D-9129-064BE5B68377}"/>
              </a:ext>
            </a:extLst>
          </p:cNvPr>
          <p:cNvSpPr/>
          <p:nvPr/>
        </p:nvSpPr>
        <p:spPr>
          <a:xfrm>
            <a:off x="5867400" y="2057400"/>
            <a:ext cx="838200" cy="3429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a:extLst>
              <a:ext uri="{FF2B5EF4-FFF2-40B4-BE49-F238E27FC236}">
                <a16:creationId xmlns:a16="http://schemas.microsoft.com/office/drawing/2014/main" id="{97AF90F8-FD4F-4BCB-8A4C-BB2DB113C79F}"/>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5948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Slide</a:t>
            </a:r>
            <a:r>
              <a:rPr lang="en-US" sz="4000" dirty="0"/>
              <a:t> Footer</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12</a:t>
            </a:fld>
            <a:endParaRPr lang="en-US" dirty="0"/>
          </a:p>
        </p:txBody>
      </p:sp>
      <p:sp>
        <p:nvSpPr>
          <p:cNvPr id="7" name="Content Placeholder 6">
            <a:extLst>
              <a:ext uri="{FF2B5EF4-FFF2-40B4-BE49-F238E27FC236}">
                <a16:creationId xmlns:a16="http://schemas.microsoft.com/office/drawing/2014/main" id="{F0527D6C-A5D9-0C45-8CEF-D090E95CC9AD}"/>
              </a:ext>
            </a:extLst>
          </p:cNvPr>
          <p:cNvSpPr>
            <a:spLocks noGrp="1"/>
          </p:cNvSpPr>
          <p:nvPr>
            <p:ph idx="1"/>
          </p:nvPr>
        </p:nvSpPr>
        <p:spPr>
          <a:xfrm>
            <a:off x="203200" y="914400"/>
            <a:ext cx="11785600" cy="4343400"/>
          </a:xfrm>
        </p:spPr>
        <p:txBody>
          <a:bodyPr>
            <a:normAutofit/>
          </a:bodyPr>
          <a:lstStyle/>
          <a:p>
            <a:pPr marL="239713" indent="-239713"/>
            <a:r>
              <a:rPr lang="en-US" dirty="0"/>
              <a:t>Go to “View” tab and click on “Slide Master”</a:t>
            </a:r>
          </a:p>
          <a:p>
            <a:pPr marL="239713" indent="-239713"/>
            <a:r>
              <a:rPr lang="en-US" dirty="0"/>
              <a:t>Update bottom left footer with your Program #</a:t>
            </a:r>
          </a:p>
          <a:p>
            <a:pPr marL="239713" indent="-239713"/>
            <a:r>
              <a:rPr lang="en-US" dirty="0"/>
              <a:t>Do not delete bottom right footer “Slide &lt;#&gt;”</a:t>
            </a:r>
          </a:p>
          <a:p>
            <a:pPr marL="239713" indent="-239713"/>
            <a:r>
              <a:rPr lang="en-US" dirty="0"/>
              <a:t>To exit, go to “Slide Master” tab and click on “Close Master”</a:t>
            </a:r>
          </a:p>
        </p:txBody>
      </p:sp>
      <p:sp>
        <p:nvSpPr>
          <p:cNvPr id="8" name="Date Placeholder 3">
            <a:extLst>
              <a:ext uri="{FF2B5EF4-FFF2-40B4-BE49-F238E27FC236}">
                <a16:creationId xmlns:a16="http://schemas.microsoft.com/office/drawing/2014/main" id="{957EE300-C321-4E03-875F-AACB63DBC06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4501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Graphs and Diagrams</a:t>
            </a:r>
          </a:p>
        </p:txBody>
      </p:sp>
      <p:sp>
        <p:nvSpPr>
          <p:cNvPr id="3" name="Content Placeholder 2"/>
          <p:cNvSpPr>
            <a:spLocks noGrp="1"/>
          </p:cNvSpPr>
          <p:nvPr>
            <p:ph idx="1"/>
          </p:nvPr>
        </p:nvSpPr>
        <p:spPr/>
        <p:txBody>
          <a:bodyPr>
            <a:normAutofit lnSpcReduction="10000"/>
          </a:bodyPr>
          <a:lstStyle/>
          <a:p>
            <a:pPr marL="239713" indent="-239713"/>
            <a:r>
              <a:rPr lang="en-US" dirty="0"/>
              <a:t>Simple line drawings are often best.</a:t>
            </a:r>
          </a:p>
          <a:p>
            <a:pPr lvl="1"/>
            <a:r>
              <a:rPr lang="en-US" dirty="0"/>
              <a:t>Make all lines sufficiently thick.</a:t>
            </a:r>
          </a:p>
          <a:p>
            <a:pPr lvl="1"/>
            <a:r>
              <a:rPr lang="en-US" dirty="0"/>
              <a:t>Dotted, dashed, and other specialty lines should be very bold and thick.</a:t>
            </a:r>
          </a:p>
          <a:p>
            <a:pPr lvl="1"/>
            <a:r>
              <a:rPr lang="en-US" dirty="0"/>
              <a:t>Do not simply copy-and-paste figures from your paper.</a:t>
            </a:r>
          </a:p>
          <a:p>
            <a:pPr marL="239713" indent="-239713"/>
            <a:r>
              <a:rPr lang="en-US" dirty="0"/>
              <a:t>Fonts within graphs and diagrams should be ≥ 24 pt.</a:t>
            </a:r>
          </a:p>
          <a:p>
            <a:pPr marL="239713" indent="-239713"/>
            <a:r>
              <a:rPr lang="en-US" dirty="0"/>
              <a:t>Often, graphs imported from other applications (e.g., </a:t>
            </a:r>
            <a:r>
              <a:rPr lang="en-US" dirty="0" err="1"/>
              <a:t>Matlab</a:t>
            </a:r>
            <a:r>
              <a:rPr lang="en-US" dirty="0"/>
              <a:t>) have small fonts &amp; thin lines.</a:t>
            </a:r>
          </a:p>
          <a:p>
            <a:pPr lvl="1"/>
            <a:r>
              <a:rPr lang="en-US" dirty="0"/>
              <a:t>Adjust settings of the applications to increase font size and line thickness, or</a:t>
            </a:r>
          </a:p>
          <a:p>
            <a:pPr lvl="1"/>
            <a:r>
              <a:rPr lang="en-US" dirty="0"/>
              <a:t>Import data and produce graphs using PowerPoint.</a:t>
            </a:r>
          </a:p>
          <a:p>
            <a:pPr marL="239713" indent="-239713"/>
            <a:r>
              <a:rPr lang="en-US" dirty="0"/>
              <a:t>Annotating plots with text may be easier to follow than using a legend</a:t>
            </a:r>
          </a:p>
          <a:p>
            <a:pPr marL="239713" indent="-239713"/>
            <a:r>
              <a:rPr lang="en-US" dirty="0"/>
              <a:t>Avoid red lines in black as color-blind people have difficulty seeing red</a:t>
            </a:r>
          </a:p>
          <a:p>
            <a:pPr marL="239713" indent="-239713"/>
            <a:r>
              <a:rPr lang="en-US" dirty="0"/>
              <a:t>Apply shadow to your text inside figures if more contrast is needed</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13</a:t>
            </a:fld>
            <a:endParaRPr lang="en-US" dirty="0"/>
          </a:p>
        </p:txBody>
      </p:sp>
      <p:sp>
        <p:nvSpPr>
          <p:cNvPr id="7" name="Date Placeholder 3">
            <a:extLst>
              <a:ext uri="{FF2B5EF4-FFF2-40B4-BE49-F238E27FC236}">
                <a16:creationId xmlns:a16="http://schemas.microsoft.com/office/drawing/2014/main" id="{1B5BBFEB-3B77-4BC8-91ED-25D4D50B041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5568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Good Figure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4888019"/>
              </p:ext>
            </p:extLst>
          </p:nvPr>
        </p:nvGraphicFramePr>
        <p:xfrm>
          <a:off x="1676400" y="1066800"/>
          <a:ext cx="88392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en-US"/>
              <a:t>Slide </a:t>
            </a:r>
            <a:fld id="{43D13783-42DA-4D39-B1EE-338536AF036D}" type="slidenum">
              <a:rPr lang="en-US" smtClean="0"/>
              <a:pPr/>
              <a:t>14</a:t>
            </a:fld>
            <a:endParaRPr lang="en-US" dirty="0"/>
          </a:p>
        </p:txBody>
      </p:sp>
      <p:sp>
        <p:nvSpPr>
          <p:cNvPr id="7" name="Date Placeholder 3">
            <a:extLst>
              <a:ext uri="{FF2B5EF4-FFF2-40B4-BE49-F238E27FC236}">
                <a16:creationId xmlns:a16="http://schemas.microsoft.com/office/drawing/2014/main" id="{3DF2DFB1-FF45-48F0-AE3F-F84C2F3186C5}"/>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3831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Bad Figure</a:t>
            </a:r>
          </a:p>
        </p:txBody>
      </p:sp>
      <p:sp>
        <p:nvSpPr>
          <p:cNvPr id="3" name="Content Placeholder 2"/>
          <p:cNvSpPr>
            <a:spLocks noGrp="1"/>
          </p:cNvSpPr>
          <p:nvPr>
            <p:ph idx="1"/>
          </p:nvPr>
        </p:nvSpPr>
        <p:spPr>
          <a:xfrm>
            <a:off x="203200" y="1143000"/>
            <a:ext cx="11785600" cy="5029200"/>
          </a:xfrm>
        </p:spPr>
        <p:txBody>
          <a:bodyPr/>
          <a:lstStyle/>
          <a:p>
            <a:pPr marL="0" indent="0" algn="ctr">
              <a:buNone/>
            </a:pPr>
            <a:r>
              <a:rPr lang="en-US" i="1" dirty="0"/>
              <a:t>Thin Lines, Small Fonts</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752601"/>
            <a:ext cx="4191000" cy="3651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15</a:t>
            </a:fld>
            <a:endParaRPr lang="en-US" dirty="0"/>
          </a:p>
        </p:txBody>
      </p:sp>
      <p:sp>
        <p:nvSpPr>
          <p:cNvPr id="8" name="Date Placeholder 3">
            <a:extLst>
              <a:ext uri="{FF2B5EF4-FFF2-40B4-BE49-F238E27FC236}">
                <a16:creationId xmlns:a16="http://schemas.microsoft.com/office/drawing/2014/main" id="{22ACA540-0040-4583-96D4-3B48030360A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08709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228600"/>
            <a:ext cx="11785600" cy="609600"/>
          </a:xfrm>
        </p:spPr>
        <p:txBody>
          <a:bodyPr>
            <a:noAutofit/>
          </a:bodyPr>
          <a:lstStyle/>
          <a:p>
            <a:r>
              <a:rPr lang="en-US" altLang="ja-JP" sz="4000" dirty="0"/>
              <a:t>Saving Your File</a:t>
            </a:r>
          </a:p>
        </p:txBody>
      </p:sp>
      <p:sp>
        <p:nvSpPr>
          <p:cNvPr id="103427" name="Rectangle 3"/>
          <p:cNvSpPr>
            <a:spLocks noGrp="1" noChangeArrowheads="1"/>
          </p:cNvSpPr>
          <p:nvPr>
            <p:ph idx="1"/>
          </p:nvPr>
        </p:nvSpPr>
        <p:spPr>
          <a:xfrm>
            <a:off x="203200" y="1066800"/>
            <a:ext cx="11785600" cy="5181599"/>
          </a:xfrm>
        </p:spPr>
        <p:txBody>
          <a:bodyPr>
            <a:normAutofit/>
          </a:bodyPr>
          <a:lstStyle/>
          <a:p>
            <a:pPr marL="239713" indent="-239713"/>
            <a:r>
              <a:rPr lang="en-US" altLang="ja-JP" dirty="0"/>
              <a:t>Embed TrueType fonts in your file</a:t>
            </a:r>
          </a:p>
          <a:p>
            <a:pPr lvl="1"/>
            <a:r>
              <a:rPr lang="en-US" altLang="ja-JP" dirty="0"/>
              <a:t>Click on “File”, “Save As”, “Tools”, “Embed True Type Fonts”, or</a:t>
            </a:r>
          </a:p>
          <a:p>
            <a:pPr lvl="1"/>
            <a:r>
              <a:rPr lang="en-US" altLang="ja-JP" dirty="0"/>
              <a:t>Click on “File”, “Save As”, and check “Embed True Type”</a:t>
            </a:r>
          </a:p>
          <a:p>
            <a:pPr marL="457165" lvl="1" indent="0">
              <a:buNone/>
            </a:pPr>
            <a:endParaRPr lang="en-US" altLang="ja-JP" sz="1000" dirty="0"/>
          </a:p>
          <a:p>
            <a:pPr marL="239713" indent="-239713"/>
            <a:r>
              <a:rPr lang="en-US" altLang="ja-JP" dirty="0"/>
              <a:t>Save your file with the name pattern -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Session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number_your</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name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FamilyName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endParaRPr lang="en-US" sz="2400" dirty="0">
              <a:effectLst/>
              <a:latin typeface="Courier"/>
              <a:ea typeface="Times New Roman" panose="02020603050405020304" pitchFamily="18" charset="0"/>
              <a:cs typeface="Times New Roman" panose="02020603050405020304" pitchFamily="18" charset="0"/>
            </a:endParaRPr>
          </a:p>
          <a:p>
            <a:pPr marL="0" marR="0" lvl="0" indent="0">
              <a:lnSpc>
                <a:spcPct val="120000"/>
              </a:lnSpc>
              <a:spcBef>
                <a:spcPts val="0"/>
              </a:spcBef>
              <a:spcAft>
                <a:spcPts val="0"/>
              </a:spcAft>
              <a:buNone/>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Examples:</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T1-1_name (Technology Symposium, Session 1, Paper 1)</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C2-3 _name (Circuits Symposium, Session 2, Paper 3)</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JFS3-4_name (Joint Focus Session 3, Paper 4)</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SC1-5_name (Short Course 1, 5</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th</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742921" lvl="1" indent="-342900">
              <a:lnSpc>
                <a:spcPct val="120000"/>
              </a:lnSpc>
              <a:spcBef>
                <a:spcPts val="0"/>
              </a:spcBef>
              <a:buFont typeface="Wingdings" panose="05000000000000000000" pitchFamily="2" charset="2"/>
              <a:buChar char=""/>
            </a:pPr>
            <a:r>
              <a:rPr lang="en-US" sz="1900" dirty="0">
                <a:effectLst/>
                <a:latin typeface="Arial" panose="020B0604020202020204" pitchFamily="34" charset="0"/>
                <a:ea typeface="Times New Roman" panose="02020603050405020304" pitchFamily="18" charset="0"/>
                <a:cs typeface="Times New Roman" panose="02020603050405020304" pitchFamily="18" charset="0"/>
              </a:rPr>
              <a:t>F2_name (Forum, 2</a:t>
            </a:r>
            <a:r>
              <a:rPr lang="en-US" sz="1900" baseline="30000" dirty="0">
                <a:effectLst/>
                <a:latin typeface="Arial" panose="020B0604020202020204" pitchFamily="34" charset="0"/>
                <a:ea typeface="Times New Roman" panose="02020603050405020304" pitchFamily="18" charset="0"/>
                <a:cs typeface="Times New Roman" panose="02020603050405020304" pitchFamily="18" charset="0"/>
              </a:rPr>
              <a:t>nd</a:t>
            </a:r>
            <a:r>
              <a:rPr lang="en-US" sz="1900" dirty="0">
                <a:effectLst/>
                <a:latin typeface="Arial" panose="020B0604020202020204" pitchFamily="34" charset="0"/>
                <a:ea typeface="Times New Roman" panose="02020603050405020304" pitchFamily="18" charset="0"/>
                <a:cs typeface="Times New Roman" panose="02020603050405020304" pitchFamily="18" charset="0"/>
              </a:rPr>
              <a:t> presentation)</a:t>
            </a:r>
            <a:endParaRPr lang="en-US" sz="1900" dirty="0">
              <a:effectLst/>
              <a:latin typeface="Courier"/>
              <a:ea typeface="Times New Roman" panose="02020603050405020304" pitchFamily="18" charset="0"/>
              <a:cs typeface="Times New Roman" panose="02020603050405020304" pitchFamily="18" charset="0"/>
            </a:endParaRPr>
          </a:p>
          <a:p>
            <a:pPr marL="0" marR="0" indent="0">
              <a:lnSpc>
                <a:spcPct val="120000"/>
              </a:lnSpc>
              <a:spcBef>
                <a:spcPts val="0"/>
              </a:spcBef>
              <a:spcAft>
                <a:spcPts val="0"/>
              </a:spcAft>
              <a:buNone/>
            </a:pPr>
            <a:endParaRPr lang="en-GB" sz="1800" dirty="0">
              <a:effectLst/>
              <a:latin typeface="Arial" panose="020B0604020202020204" pitchFamily="34" charset="0"/>
              <a:ea typeface="Gill Sans MT" panose="020B0502020104020203"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16</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86400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76200"/>
            <a:ext cx="11785600" cy="838200"/>
          </a:xfrm>
        </p:spPr>
        <p:txBody>
          <a:bodyPr>
            <a:noAutofit/>
          </a:bodyPr>
          <a:lstStyle/>
          <a:p>
            <a:r>
              <a:rPr lang="en-US" altLang="ja-JP" sz="4000" dirty="0"/>
              <a:t>Recording: Video Conferencing Tools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17</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355600" y="914400"/>
            <a:ext cx="11582400" cy="5334000"/>
          </a:xfrm>
        </p:spPr>
        <p:txBody>
          <a:bodyPr>
            <a:normAutofit fontScale="92500" lnSpcReduction="10000"/>
          </a:bodyPr>
          <a:lstStyle/>
          <a:p>
            <a:pPr>
              <a:buFontTx/>
              <a:buChar char="-"/>
            </a:pPr>
            <a:r>
              <a:rPr lang="en-US" altLang="ja-JP" sz="2200" dirty="0"/>
              <a:t>Several video conferencing tools are available to easily record a presentation. You can show your face through the web cam method (</a:t>
            </a:r>
            <a:r>
              <a:rPr lang="en-US" altLang="ja-JP" sz="2200" b="1" dirty="0"/>
              <a:t>highly recommended and encouraged</a:t>
            </a:r>
            <a:r>
              <a:rPr lang="en-US" altLang="ja-JP" sz="2200" dirty="0"/>
              <a:t>), while displaying your slides as you talk.</a:t>
            </a:r>
          </a:p>
          <a:p>
            <a:pPr>
              <a:buFontTx/>
              <a:buChar char="-"/>
            </a:pPr>
            <a:endParaRPr lang="en-US" altLang="ja-JP" sz="2200" dirty="0"/>
          </a:p>
          <a:p>
            <a:pPr>
              <a:buFontTx/>
              <a:buChar char="-"/>
            </a:pPr>
            <a:r>
              <a:rPr lang="en-US" altLang="ja-JP" sz="2200" dirty="0"/>
              <a:t>You can use any meeting software as long as you get a good quality recording and your final file is in the MP4 format.</a:t>
            </a:r>
          </a:p>
          <a:p>
            <a:pPr marL="0" indent="0">
              <a:buNone/>
            </a:pPr>
            <a:endParaRPr lang="en-US" altLang="ja-JP" sz="2600" dirty="0"/>
          </a:p>
          <a:p>
            <a:pPr marL="0" indent="0">
              <a:buNone/>
            </a:pPr>
            <a:r>
              <a:rPr lang="en-US" altLang="ja-JP" sz="2200" dirty="0"/>
              <a:t>Links to instructions on recording a meeting on common platforms</a:t>
            </a:r>
          </a:p>
          <a:p>
            <a:r>
              <a:rPr lang="en-US" altLang="ja-JP" sz="2200" dirty="0" err="1">
                <a:hlinkClick r:id="rId2"/>
              </a:rPr>
              <a:t>Webex</a:t>
            </a:r>
            <a:endParaRPr lang="en-US" altLang="ja-JP" sz="2200" dirty="0"/>
          </a:p>
          <a:p>
            <a:r>
              <a:rPr lang="en-US" altLang="ja-JP" sz="2200" dirty="0">
                <a:hlinkClick r:id="rId3"/>
              </a:rPr>
              <a:t>Skype</a:t>
            </a:r>
            <a:endParaRPr lang="en-US" altLang="ja-JP" sz="2200" dirty="0"/>
          </a:p>
          <a:p>
            <a:r>
              <a:rPr lang="en-US" altLang="ja-JP" sz="2200" dirty="0">
                <a:hlinkClick r:id="rId4"/>
              </a:rPr>
              <a:t>Google Meet</a:t>
            </a:r>
            <a:endParaRPr lang="en-US" altLang="ja-JP" sz="2200" dirty="0"/>
          </a:p>
          <a:p>
            <a:r>
              <a:rPr lang="en-US" altLang="ja-JP" sz="2200" dirty="0">
                <a:hlinkClick r:id="rId5"/>
              </a:rPr>
              <a:t>Zoom</a:t>
            </a:r>
            <a:endParaRPr lang="en-US" altLang="ja-JP" sz="2200" dirty="0"/>
          </a:p>
          <a:p>
            <a:r>
              <a:rPr lang="en-US" altLang="ja-JP" sz="2200" dirty="0">
                <a:hlinkClick r:id="rId6"/>
              </a:rPr>
              <a:t>GoToMeeting</a:t>
            </a:r>
            <a:endParaRPr lang="en-US" altLang="ja-JP" sz="2200" dirty="0"/>
          </a:p>
          <a:p>
            <a:r>
              <a:rPr lang="en-US" altLang="ja-JP" sz="2200" dirty="0">
                <a:hlinkClick r:id="rId7"/>
              </a:rPr>
              <a:t>Microsoft Teams</a:t>
            </a:r>
            <a:endParaRPr lang="en-US" altLang="ja-JP" sz="2200" dirty="0"/>
          </a:p>
          <a:p>
            <a:r>
              <a:rPr lang="en-US" altLang="ja-JP" sz="2200" dirty="0"/>
              <a:t>You can also record your video using </a:t>
            </a:r>
            <a:r>
              <a:rPr lang="en-US" altLang="ja-JP" sz="2200" dirty="0" err="1"/>
              <a:t>Vidyard</a:t>
            </a:r>
            <a:r>
              <a:rPr lang="en-US" altLang="ja-JP" sz="2200" dirty="0"/>
              <a:t>.  Links to your session day will be in Map Your </a:t>
            </a:r>
            <a:r>
              <a:rPr lang="en-US" altLang="ja-JP" sz="2200"/>
              <a:t>Show when you log on.</a:t>
            </a:r>
            <a:endParaRPr lang="en-US" altLang="ja-JP" sz="2200" dirty="0"/>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302398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Recording: PowerPoint</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18</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219200"/>
            <a:ext cx="11785600" cy="4876800"/>
          </a:xfrm>
        </p:spPr>
        <p:txBody>
          <a:bodyPr>
            <a:normAutofit/>
          </a:bodyPr>
          <a:lstStyle/>
          <a:p>
            <a:pPr marL="0" indent="0">
              <a:buNone/>
            </a:pPr>
            <a:r>
              <a:rPr lang="en-US" altLang="ja-JP" dirty="0"/>
              <a:t>You can also use this two-step method available in PowerPoint.</a:t>
            </a:r>
            <a:endParaRPr lang="en-US" altLang="ja-JP" b="1" dirty="0"/>
          </a:p>
          <a:p>
            <a:pPr marL="0" indent="0">
              <a:buNone/>
            </a:pPr>
            <a:endParaRPr lang="en-US" altLang="ja-JP" sz="3000" b="1" dirty="0"/>
          </a:p>
          <a:p>
            <a:pPr marL="0" indent="0">
              <a:buNone/>
            </a:pPr>
            <a:r>
              <a:rPr lang="en-US" altLang="ja-JP" sz="3000" b="1" dirty="0"/>
              <a:t>1. Create Voice-Over PowerPoint</a:t>
            </a:r>
          </a:p>
          <a:p>
            <a:pPr marL="0" indent="0">
              <a:buNone/>
            </a:pPr>
            <a:r>
              <a:rPr lang="en-US" altLang="ja-JP" dirty="0">
                <a:hlinkClick r:id="rId2"/>
              </a:rPr>
              <a:t>Record a slide show with narration and slide timings</a:t>
            </a:r>
            <a:endParaRPr lang="en-US" altLang="ja-JP" dirty="0"/>
          </a:p>
          <a:p>
            <a:pPr marL="0" indent="0">
              <a:buNone/>
            </a:pPr>
            <a:endParaRPr lang="en-US" altLang="ja-JP" dirty="0"/>
          </a:p>
          <a:p>
            <a:pPr marL="0" indent="0">
              <a:buNone/>
            </a:pPr>
            <a:r>
              <a:rPr lang="en-US" altLang="ja-JP" b="1" dirty="0"/>
              <a:t>2. </a:t>
            </a:r>
            <a:r>
              <a:rPr lang="en-US" altLang="ja-JP" sz="3000" b="1" dirty="0"/>
              <a:t>Convert to MP4</a:t>
            </a:r>
          </a:p>
          <a:p>
            <a:pPr marL="0" indent="0">
              <a:buNone/>
            </a:pPr>
            <a:r>
              <a:rPr lang="en-US" altLang="ja-JP" dirty="0">
                <a:hlinkClick r:id="rId3"/>
              </a:rPr>
              <a:t>How to Save Voice Over PowerPoint (VOPPT) to MP4</a:t>
            </a:r>
            <a:endParaRPr lang="en-US" altLang="ja-JP" dirty="0"/>
          </a:p>
          <a:p>
            <a:pPr marL="0" indent="0">
              <a:buNone/>
            </a:pPr>
            <a:endParaRPr lang="ja-JP" altLang="en-US" dirty="0"/>
          </a:p>
        </p:txBody>
      </p:sp>
    </p:spTree>
    <p:extLst>
      <p:ext uri="{BB962C8B-B14F-4D97-AF65-F5344CB8AC3E}">
        <p14:creationId xmlns:p14="http://schemas.microsoft.com/office/powerpoint/2010/main" val="111895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Outline</a:t>
            </a:r>
          </a:p>
        </p:txBody>
      </p:sp>
      <p:sp>
        <p:nvSpPr>
          <p:cNvPr id="3" name="Content Placeholder 2"/>
          <p:cNvSpPr>
            <a:spLocks noGrp="1"/>
          </p:cNvSpPr>
          <p:nvPr>
            <p:ph idx="1"/>
          </p:nvPr>
        </p:nvSpPr>
        <p:spPr>
          <a:xfrm>
            <a:off x="533400" y="762000"/>
            <a:ext cx="11150600" cy="5486400"/>
          </a:xfrm>
        </p:spPr>
        <p:txBody>
          <a:bodyPr>
            <a:noAutofit/>
          </a:bodyPr>
          <a:lstStyle/>
          <a:p>
            <a:pPr marL="295275" indent="-295275"/>
            <a:r>
              <a:rPr lang="en-US" sz="3000" dirty="0"/>
              <a:t>Slide Format</a:t>
            </a:r>
          </a:p>
          <a:p>
            <a:pPr marL="295275" indent="-295275"/>
            <a:r>
              <a:rPr lang="en-US" sz="3000" dirty="0"/>
              <a:t>Title Slide</a:t>
            </a:r>
          </a:p>
          <a:p>
            <a:pPr marL="295275" indent="-295275"/>
            <a:r>
              <a:rPr lang="en-US" sz="3000" dirty="0"/>
              <a:t>Font Size</a:t>
            </a:r>
          </a:p>
          <a:p>
            <a:pPr marL="295275" indent="-295275"/>
            <a:r>
              <a:rPr lang="en-US" sz="3000" dirty="0"/>
              <a:t>Presentation Guidelines</a:t>
            </a:r>
          </a:p>
          <a:p>
            <a:pPr marL="295275" indent="-295275"/>
            <a:r>
              <a:rPr lang="en-US" sz="3000" dirty="0"/>
              <a:t>Presentation Flow</a:t>
            </a:r>
          </a:p>
          <a:p>
            <a:pPr marL="295275" indent="-295275"/>
            <a:r>
              <a:rPr lang="en-US" sz="3000" dirty="0"/>
              <a:t>Text Slides</a:t>
            </a:r>
          </a:p>
          <a:p>
            <a:pPr marL="295275" indent="-295275"/>
            <a:r>
              <a:rPr lang="en-US" sz="3000" dirty="0"/>
              <a:t>Graphs and Diagrams</a:t>
            </a:r>
          </a:p>
          <a:p>
            <a:pPr marL="295275" indent="-295275"/>
            <a:r>
              <a:rPr lang="en-US" sz="3000" dirty="0"/>
              <a:t>Saving</a:t>
            </a:r>
          </a:p>
          <a:p>
            <a:pPr marL="295275" indent="-295275"/>
            <a:r>
              <a:rPr lang="en-US" altLang="ja-JP" sz="3000" dirty="0"/>
              <a:t>Recording</a:t>
            </a:r>
            <a:endParaRPr lang="en-US" sz="3000" dirty="0"/>
          </a:p>
          <a:p>
            <a:pPr marL="295275" indent="-295275"/>
            <a:r>
              <a:rPr lang="en-US" sz="3000" dirty="0"/>
              <a:t>Uploading</a:t>
            </a:r>
          </a:p>
          <a:p>
            <a:pPr marL="295275" indent="-295275"/>
            <a:endParaRPr lang="en-US" sz="3200" dirty="0"/>
          </a:p>
          <a:p>
            <a:pPr marL="295275" indent="-295275"/>
            <a:endParaRPr lang="en-US" sz="3200"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a:t>
            </a:fld>
            <a:endParaRPr lang="en-US" dirty="0"/>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22302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sz="4000" dirty="0"/>
              <a:t>Recording: File Requirements</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19</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486400"/>
          </a:xfrm>
        </p:spPr>
        <p:txBody>
          <a:bodyPr>
            <a:normAutofit fontScale="85000" lnSpcReduction="10000"/>
          </a:bodyPr>
          <a:lstStyle/>
          <a:p>
            <a:pPr marL="0" indent="0">
              <a:buNone/>
            </a:pPr>
            <a:r>
              <a:rPr lang="en-US" altLang="ja-JP" dirty="0"/>
              <a:t>• </a:t>
            </a:r>
            <a:r>
              <a:rPr lang="en-US" altLang="ja-JP" b="1" dirty="0"/>
              <a:t>All files must be in </a:t>
            </a:r>
            <a:r>
              <a:rPr lang="en-US" altLang="ja-JP" b="1" dirty="0">
                <a:solidFill>
                  <a:srgbClr val="FF0000"/>
                </a:solidFill>
              </a:rPr>
              <a:t>MP4 format</a:t>
            </a:r>
            <a:r>
              <a:rPr lang="en-US" altLang="ja-JP" dirty="0"/>
              <a:t>. File size should be less than </a:t>
            </a:r>
            <a:r>
              <a:rPr lang="en-US" altLang="ja-JP" b="1" dirty="0">
                <a:solidFill>
                  <a:srgbClr val="FF0000"/>
                </a:solidFill>
              </a:rPr>
              <a:t>300MB </a:t>
            </a:r>
            <a:r>
              <a:rPr lang="en-US" altLang="ja-JP" dirty="0"/>
              <a:t>and follow the recommendations below for optimum playback experience for the viewers. </a:t>
            </a:r>
          </a:p>
          <a:p>
            <a:pPr marL="0" indent="0">
              <a:buNone/>
            </a:pPr>
            <a:endParaRPr lang="en-US" altLang="ja-JP" sz="1300" b="1" dirty="0"/>
          </a:p>
          <a:p>
            <a:r>
              <a:rPr lang="en-US" altLang="ja-JP" b="1" dirty="0"/>
              <a:t>Bit rate</a:t>
            </a:r>
          </a:p>
          <a:p>
            <a:pPr>
              <a:buFontTx/>
              <a:buChar char="-"/>
            </a:pPr>
            <a:r>
              <a:rPr lang="en-US" altLang="ja-JP" b="1" dirty="0"/>
              <a:t>Do not exceed </a:t>
            </a:r>
            <a:r>
              <a:rPr lang="en-US" altLang="ja-JP" b="1" dirty="0">
                <a:solidFill>
                  <a:srgbClr val="FF0000"/>
                </a:solidFill>
              </a:rPr>
              <a:t>2,000kbps</a:t>
            </a:r>
            <a:r>
              <a:rPr lang="en-US" altLang="ja-JP" b="1" dirty="0"/>
              <a:t> bit rate.</a:t>
            </a:r>
            <a:r>
              <a:rPr lang="en-US" sz="1800" dirty="0">
                <a:effectLst/>
                <a:latin typeface="Calibri" panose="020F0502020204030204" pitchFamily="34" charset="0"/>
                <a:ea typeface="Times New Roman" panose="02020603050405020304" pitchFamily="18" charset="0"/>
              </a:rPr>
              <a:t> </a:t>
            </a:r>
          </a:p>
          <a:p>
            <a:pPr>
              <a:buFontTx/>
              <a:buChar char="-"/>
            </a:pPr>
            <a:r>
              <a:rPr lang="en-US" altLang="ja-JP" dirty="0"/>
              <a:t>To check the bit rate, right click on the file name, click on properties, go to the Details tab, and look for Total Bitrate. If the bit rate is too high, please lower the quality to “Internet Quality” to create the MP4. </a:t>
            </a:r>
          </a:p>
          <a:p>
            <a:pPr marL="0" indent="0">
              <a:buNone/>
            </a:pPr>
            <a:endParaRPr lang="en-US" altLang="ja-JP" sz="1300" dirty="0"/>
          </a:p>
          <a:p>
            <a:pPr marL="0" indent="0">
              <a:buNone/>
            </a:pPr>
            <a:r>
              <a:rPr lang="en-US" altLang="ja-JP" dirty="0"/>
              <a:t>• </a:t>
            </a:r>
            <a:r>
              <a:rPr lang="en-US" altLang="ja-JP" b="1" dirty="0"/>
              <a:t>Resolution</a:t>
            </a:r>
          </a:p>
          <a:p>
            <a:pPr marL="0" indent="0">
              <a:buNone/>
            </a:pPr>
            <a:r>
              <a:rPr lang="en-US" altLang="ja-JP" dirty="0"/>
              <a:t>- </a:t>
            </a:r>
            <a:r>
              <a:rPr lang="en-US" altLang="ja-JP" b="1" dirty="0">
                <a:solidFill>
                  <a:srgbClr val="FF0000"/>
                </a:solidFill>
              </a:rPr>
              <a:t>1280p</a:t>
            </a:r>
            <a:r>
              <a:rPr lang="en-US" altLang="ja-JP" dirty="0"/>
              <a:t> x </a:t>
            </a:r>
            <a:r>
              <a:rPr lang="en-US" altLang="ja-JP" b="1" dirty="0">
                <a:solidFill>
                  <a:srgbClr val="FF0000"/>
                </a:solidFill>
              </a:rPr>
              <a:t>720p</a:t>
            </a:r>
            <a:r>
              <a:rPr lang="en-US" altLang="ja-JP" dirty="0"/>
              <a:t> (16:9)</a:t>
            </a:r>
          </a:p>
          <a:p>
            <a:pPr marL="0" indent="0">
              <a:buNone/>
            </a:pPr>
            <a:endParaRPr lang="en-US" altLang="ja-JP" sz="1300" u="sng" dirty="0">
              <a:solidFill>
                <a:srgbClr val="FF0000"/>
              </a:solidFill>
            </a:endParaRPr>
          </a:p>
          <a:p>
            <a:pPr marL="0" indent="0">
              <a:buNone/>
            </a:pPr>
            <a:r>
              <a:rPr lang="en-US" altLang="ja-JP" u="sng" dirty="0"/>
              <a:t>Note</a:t>
            </a:r>
          </a:p>
          <a:p>
            <a:pPr marL="0" indent="0">
              <a:buNone/>
            </a:pPr>
            <a:r>
              <a:rPr lang="en-US" altLang="ja-JP" dirty="0"/>
              <a:t>Please continue to record (without further speaking) for an additional 3–5 seconds at the conclusion of your presentation to ensure nothing is cut-off at the end of your video during playback when your video is integrated into online platform. </a:t>
            </a:r>
            <a:endParaRPr lang="ja-JP" altLang="en-US" dirty="0"/>
          </a:p>
        </p:txBody>
      </p:sp>
    </p:spTree>
    <p:extLst>
      <p:ext uri="{BB962C8B-B14F-4D97-AF65-F5344CB8AC3E}">
        <p14:creationId xmlns:p14="http://schemas.microsoft.com/office/powerpoint/2010/main" val="319256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dirty="0"/>
              <a:t>Recording: Tips-1</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20</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562600"/>
          </a:xfrm>
        </p:spPr>
        <p:txBody>
          <a:bodyPr>
            <a:normAutofit fontScale="77500" lnSpcReduction="20000"/>
          </a:bodyPr>
          <a:lstStyle/>
          <a:p>
            <a:pPr marL="0" indent="0">
              <a:buNone/>
            </a:pPr>
            <a:r>
              <a:rPr lang="en-US" altLang="ja-JP" sz="3200" b="1" dirty="0"/>
              <a:t>1. Equipment </a:t>
            </a:r>
          </a:p>
          <a:p>
            <a:r>
              <a:rPr lang="en-US" altLang="ja-JP" dirty="0"/>
              <a:t>Strong Wi-Fi (or wired) Internet connection.</a:t>
            </a:r>
          </a:p>
          <a:p>
            <a:r>
              <a:rPr lang="en-US" altLang="ja-JP" dirty="0"/>
              <a:t>Use a good headset with microphone close to mouth BUT away from direct line of mouth to reduce “pops”, avoid using your computer’s laptop or desktop built-in microphone.</a:t>
            </a:r>
          </a:p>
          <a:p>
            <a:r>
              <a:rPr lang="en-US" altLang="ja-JP" dirty="0"/>
              <a:t>Do a test recording for a couple of minutes and review the sound and picture quality, MP4 format, and bit rate before recording the entire presentation.</a:t>
            </a:r>
          </a:p>
          <a:p>
            <a:pPr marL="0" indent="0">
              <a:buNone/>
            </a:pPr>
            <a:endParaRPr lang="en-US" altLang="ja-JP" sz="1300" dirty="0"/>
          </a:p>
          <a:p>
            <a:pPr marL="0" indent="0">
              <a:buNone/>
            </a:pPr>
            <a:r>
              <a:rPr lang="en-US" altLang="ja-JP" sz="3200" b="1" dirty="0"/>
              <a:t>2. Room</a:t>
            </a:r>
          </a:p>
          <a:p>
            <a:r>
              <a:rPr lang="en-US" altLang="ja-JP" dirty="0"/>
              <a:t>As quiet as possible.</a:t>
            </a:r>
          </a:p>
          <a:p>
            <a:r>
              <a:rPr lang="en-US" altLang="ja-JP" dirty="0"/>
              <a:t>Avoid areas that have an echo. Your recording room should be fairly small with sound dampening from carpet, curtains, and furniture.</a:t>
            </a:r>
          </a:p>
          <a:p>
            <a:r>
              <a:rPr lang="en-US" altLang="ja-JP" dirty="0"/>
              <a:t>No interruptions (e.g., kids or pets coming in).</a:t>
            </a:r>
          </a:p>
          <a:p>
            <a:r>
              <a:rPr lang="en-US" altLang="ja-JP" dirty="0"/>
              <a:t>Plain background to eliminate viewer distractions, no company logos.</a:t>
            </a:r>
          </a:p>
          <a:p>
            <a:r>
              <a:rPr lang="en-US" altLang="ja-JP" dirty="0"/>
              <a:t>Make sure there is ample lighting.</a:t>
            </a:r>
          </a:p>
          <a:p>
            <a:pPr marL="0" indent="0">
              <a:buNone/>
            </a:pPr>
            <a:endParaRPr lang="en-US" altLang="ja-JP" sz="1300" dirty="0"/>
          </a:p>
          <a:p>
            <a:pPr marL="0" indent="0">
              <a:buNone/>
            </a:pPr>
            <a:r>
              <a:rPr lang="en-US" altLang="ja-JP" sz="3200" b="1" dirty="0"/>
              <a:t>3. Attire</a:t>
            </a:r>
          </a:p>
          <a:p>
            <a:r>
              <a:rPr lang="en-US" altLang="ja-JP" dirty="0"/>
              <a:t>Business casual (at a minimum).</a:t>
            </a:r>
            <a:endParaRPr lang="en-US" altLang="ja-JP" b="1" dirty="0"/>
          </a:p>
        </p:txBody>
      </p:sp>
    </p:spTree>
    <p:extLst>
      <p:ext uri="{BB962C8B-B14F-4D97-AF65-F5344CB8AC3E}">
        <p14:creationId xmlns:p14="http://schemas.microsoft.com/office/powerpoint/2010/main" val="3685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Tips-2</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21</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457200"/>
            <a:ext cx="11785600" cy="4724400"/>
          </a:xfrm>
        </p:spPr>
        <p:txBody>
          <a:bodyPr>
            <a:noAutofit/>
          </a:bodyPr>
          <a:lstStyle/>
          <a:p>
            <a:pPr marL="0" indent="0">
              <a:buNone/>
            </a:pPr>
            <a:r>
              <a:rPr lang="en-US" altLang="ja-JP" sz="2500" b="1" dirty="0"/>
              <a:t>4. Presentation slides</a:t>
            </a:r>
          </a:p>
          <a:p>
            <a:r>
              <a:rPr lang="en-US" altLang="ja-JP" sz="1950" dirty="0"/>
              <a:t>Do not use small fonts in your presentation as they may be difficult to see on some laptop monitors. All font sizes should be at least 20.</a:t>
            </a:r>
          </a:p>
          <a:p>
            <a:r>
              <a:rPr lang="en-US" altLang="ja-JP" sz="1950" dirty="0"/>
              <a:t>Insert slides with main section breaks into your slide deck to make the progress of your presentation easier to follow. In this slide, keep the section you are about to present in black and the other sections in gray.</a:t>
            </a:r>
          </a:p>
          <a:p>
            <a:r>
              <a:rPr lang="en-US" altLang="ja-JP" sz="1950" dirty="0"/>
              <a:t>Within a slide, use animation to make things "Appear" successively within a slide. This creates change to your screen every 5-15 seconds instead of roughly every minute. </a:t>
            </a:r>
          </a:p>
          <a:p>
            <a:pPr marL="0" indent="0">
              <a:buNone/>
            </a:pPr>
            <a:endParaRPr lang="en-US" altLang="ja-JP" sz="1000" dirty="0"/>
          </a:p>
          <a:p>
            <a:pPr marL="0" indent="0">
              <a:buNone/>
            </a:pPr>
            <a:r>
              <a:rPr lang="en-US" altLang="ja-JP" sz="2500" b="1" dirty="0"/>
              <a:t>5. Attracting and maintaining viewer’s attention</a:t>
            </a:r>
          </a:p>
          <a:p>
            <a:r>
              <a:rPr lang="en-US" altLang="ja-JP" sz="1950" dirty="0"/>
              <a:t>It is strongly recommended that you also record, alongside your presentation slides, a </a:t>
            </a:r>
            <a:r>
              <a:rPr lang="en-US" altLang="ja-JP" sz="1950" dirty="0" err="1"/>
              <a:t>nonstatic</a:t>
            </a:r>
            <a:r>
              <a:rPr lang="en-US" altLang="ja-JP" sz="1950" dirty="0"/>
              <a:t> video caption of yourself in the lower right corner of your presentation.</a:t>
            </a:r>
          </a:p>
          <a:p>
            <a:r>
              <a:rPr lang="en-US" altLang="ja-JP" sz="1950" dirty="0"/>
              <a:t>Speak with a lively voice and vary the tone of your voice to keep your talk fresh and interesting.</a:t>
            </a:r>
          </a:p>
          <a:p>
            <a:r>
              <a:rPr lang="en-US" altLang="ja-JP" sz="1950" dirty="0"/>
              <a:t>Avoid awkward pauses that last a few seconds.</a:t>
            </a:r>
          </a:p>
          <a:p>
            <a:r>
              <a:rPr lang="en-US" altLang="ja-JP" sz="1950" dirty="0"/>
              <a:t>Record your presentation with the PowerPoint “Laser Pointer” turned on and use your mouse to move the laser pointer around what you want to focus the listener to.</a:t>
            </a:r>
          </a:p>
          <a:p>
            <a:r>
              <a:rPr lang="en-US" altLang="ja-JP" sz="1950" dirty="0"/>
              <a:t>Speak with a lively voice and vary the tone of your voice to keep your talk fresh and interesting.</a:t>
            </a:r>
            <a:endParaRPr lang="ja-JP" altLang="en-US" sz="1950" dirty="0"/>
          </a:p>
        </p:txBody>
      </p:sp>
    </p:spTree>
    <p:extLst>
      <p:ext uri="{BB962C8B-B14F-4D97-AF65-F5344CB8AC3E}">
        <p14:creationId xmlns:p14="http://schemas.microsoft.com/office/powerpoint/2010/main" val="38561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a:t>
            </a:r>
            <a:r>
              <a:rPr lang="en-US" altLang="ja-JP"/>
              <a:t>: Tips-3-Compression</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22</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Compress the resulting mp4 with a video compression tool. We recommend </a:t>
            </a:r>
            <a:r>
              <a:rPr lang="en-US" sz="1800" b="1" i="1" dirty="0">
                <a:effectLst/>
                <a:latin typeface="Arial" panose="020B0604020202020204" pitchFamily="34" charset="0"/>
                <a:ea typeface="Times New Roman" panose="02020603050405020304" pitchFamily="18" charset="0"/>
                <a:cs typeface="Times New Roman" panose="02020603050405020304" pitchFamily="18" charset="0"/>
              </a:rPr>
              <a:t>handbrake</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which has a portable and free of charge version: </a:t>
            </a:r>
            <a: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2" tooltip="https://handbrake.fr/rotation.php?file=handbrake-1.3.2-x86_64-win_gui.zip"/>
              </a:rPr>
              <a:t>https://handbrake.fr/rotation.php?file=HandBrake-1.3.2-x86_64-Win_GUI.zip</a:t>
            </a:r>
            <a:br>
              <a:rPr lang="en-US" sz="18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br>
            <a:endParaRPr lang="en-US" sz="1800" dirty="0">
              <a:effectLst/>
              <a:latin typeface="Courier"/>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Several settings can be tried; we recommend the following combination:</a:t>
            </a:r>
            <a:endParaRPr lang="en-US" sz="1800" dirty="0">
              <a:effectLst/>
              <a:latin typeface="Courier"/>
              <a:ea typeface="Times New Roman" panose="02020603050405020304" pitchFamily="18" charset="0"/>
              <a:cs typeface="Times New Roman" panose="02020603050405020304" pitchFamily="18" charset="0"/>
            </a:endParaRPr>
          </a:p>
          <a:p>
            <a:pPr marL="685800" marR="0">
              <a:spcBef>
                <a:spcPts val="0"/>
              </a:spcBef>
              <a:spcAft>
                <a:spcPts val="0"/>
              </a:spcAft>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Video: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keep it as it is:</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7" name="Picture 6" descr="Graphical user interface, text, application, email&#10;&#10;Description automatically generated">
            <a:extLst>
              <a:ext uri="{FF2B5EF4-FFF2-40B4-BE49-F238E27FC236}">
                <a16:creationId xmlns:a16="http://schemas.microsoft.com/office/drawing/2014/main" id="{9C690B70-12EB-43A3-AB5E-709262F24099}"/>
              </a:ext>
            </a:extLst>
          </p:cNvPr>
          <p:cNvPicPr>
            <a:picLocks noChangeAspect="1"/>
          </p:cNvPicPr>
          <p:nvPr/>
        </p:nvPicPr>
        <p:blipFill>
          <a:blip r:embed="rId3"/>
          <a:stretch>
            <a:fillRect/>
          </a:stretch>
        </p:blipFill>
        <p:spPr>
          <a:xfrm>
            <a:off x="2133600" y="1939212"/>
            <a:ext cx="7585964" cy="4461588"/>
          </a:xfrm>
          <a:prstGeom prst="rect">
            <a:avLst/>
          </a:prstGeom>
        </p:spPr>
      </p:pic>
    </p:spTree>
    <p:extLst>
      <p:ext uri="{BB962C8B-B14F-4D97-AF65-F5344CB8AC3E}">
        <p14:creationId xmlns:p14="http://schemas.microsoft.com/office/powerpoint/2010/main" val="3019200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Tips-4</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23</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1645" y="609600"/>
            <a:ext cx="11785600" cy="4724400"/>
          </a:xfrm>
        </p:spPr>
        <p:txBody>
          <a:bodyPr>
            <a:noAutofit/>
          </a:bodyPr>
          <a:lstStyle/>
          <a:p>
            <a:pPr marL="0" indent="0">
              <a:buNone/>
            </a:pP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Audio:</a:t>
            </a: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apply some compression. We recommend go to AAC 64kb bitrate.</a:t>
            </a:r>
            <a:endParaRPr lang="en-US" sz="1800" dirty="0">
              <a:effectLst/>
              <a:latin typeface="Courier"/>
              <a:ea typeface="Times New Roman" panose="02020603050405020304" pitchFamily="18" charset="0"/>
              <a:cs typeface="Times New Roman" panose="02020603050405020304" pitchFamily="18" charset="0"/>
            </a:endParaRPr>
          </a:p>
          <a:p>
            <a:pPr marL="0" indent="0">
              <a:buNone/>
            </a:pPr>
            <a:endParaRPr lang="ja-JP" altLang="en-US" sz="1950" dirty="0"/>
          </a:p>
        </p:txBody>
      </p:sp>
      <p:pic>
        <p:nvPicPr>
          <p:cNvPr id="9" name="Picture 8" descr="Graphical user interface, text, application, email&#10;&#10;Description automatically generated">
            <a:extLst>
              <a:ext uri="{FF2B5EF4-FFF2-40B4-BE49-F238E27FC236}">
                <a16:creationId xmlns:a16="http://schemas.microsoft.com/office/drawing/2014/main" id="{1B970147-B109-4DFC-9B58-9CF0E0DD3292}"/>
              </a:ext>
            </a:extLst>
          </p:cNvPr>
          <p:cNvPicPr>
            <a:picLocks noChangeAspect="1"/>
          </p:cNvPicPr>
          <p:nvPr/>
        </p:nvPicPr>
        <p:blipFill>
          <a:blip r:embed="rId2"/>
          <a:stretch>
            <a:fillRect/>
          </a:stretch>
        </p:blipFill>
        <p:spPr>
          <a:xfrm>
            <a:off x="1676400" y="1066800"/>
            <a:ext cx="8121962" cy="5182015"/>
          </a:xfrm>
          <a:prstGeom prst="rect">
            <a:avLst/>
          </a:prstGeom>
        </p:spPr>
      </p:pic>
    </p:spTree>
    <p:extLst>
      <p:ext uri="{BB962C8B-B14F-4D97-AF65-F5344CB8AC3E}">
        <p14:creationId xmlns:p14="http://schemas.microsoft.com/office/powerpoint/2010/main" val="1019785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Uploading: MP4 Files and PDF Slides </a:t>
            </a:r>
            <a:endParaRPr lang="en-US" altLang="ja-JP" sz="400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24</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066800"/>
            <a:ext cx="11734800" cy="5562600"/>
          </a:xfrm>
        </p:spPr>
        <p:txBody>
          <a:bodyPr>
            <a:noAutofit/>
          </a:bodyPr>
          <a:lstStyle/>
          <a:p>
            <a:r>
              <a:rPr lang="en-US" altLang="ja-JP" sz="2100" b="1" dirty="0">
                <a:solidFill>
                  <a:srgbClr val="FF0000"/>
                </a:solidFill>
              </a:rPr>
              <a:t>Deadline: May 24, 2024(PST)</a:t>
            </a:r>
          </a:p>
          <a:p>
            <a:pPr marL="0" indent="0">
              <a:buNone/>
            </a:pPr>
            <a:r>
              <a:rPr lang="en-US" altLang="ja-JP" sz="2100" dirty="0"/>
              <a:t>    Prior to uploading your complete MP4 files and PDF file of your original presentation slides need to be </a:t>
            </a:r>
            <a:r>
              <a:rPr lang="en-US" altLang="ja-JP" sz="2100" b="1" u="sng" dirty="0"/>
              <a:t>confirmed by your session chairs</a:t>
            </a:r>
            <a:r>
              <a:rPr lang="en-US" altLang="ja-JP" sz="2100" dirty="0"/>
              <a:t>. Please check your email and spam folder for communications. </a:t>
            </a:r>
          </a:p>
          <a:p>
            <a:pPr marL="0" indent="0">
              <a:buNone/>
            </a:pPr>
            <a:r>
              <a:rPr lang="en-US" altLang="ja-JP" sz="2100" u="sng" dirty="0"/>
              <a:t>Note</a:t>
            </a:r>
          </a:p>
          <a:p>
            <a:r>
              <a:rPr lang="en-US" altLang="ja-JP" sz="2100" dirty="0"/>
              <a:t>MP4 files cannot be downloaded from the virtual platform.</a:t>
            </a:r>
          </a:p>
          <a:p>
            <a:r>
              <a:rPr lang="en-US" altLang="ja-JP" sz="2100" dirty="0"/>
              <a:t>Attendees are allowed to download the PDF slides from the virtual platform. Feel free to remove any confidential information you don’t want to share in these slides.</a:t>
            </a:r>
          </a:p>
          <a:p>
            <a:r>
              <a:rPr lang="en-US" altLang="ja-JP" sz="2100" dirty="0"/>
              <a:t>In case you would like to resubmit MP4 or PDF files after uploading, please just upload the revised files. The Secretariat will use only the latest files to be linked with the virtual platform.</a:t>
            </a:r>
          </a:p>
        </p:txBody>
      </p:sp>
    </p:spTree>
    <p:extLst>
      <p:ext uri="{BB962C8B-B14F-4D97-AF65-F5344CB8AC3E}">
        <p14:creationId xmlns:p14="http://schemas.microsoft.com/office/powerpoint/2010/main" val="28788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Requirements</a:t>
            </a:r>
          </a:p>
        </p:txBody>
      </p:sp>
      <p:sp>
        <p:nvSpPr>
          <p:cNvPr id="3" name="Content Placeholder 2"/>
          <p:cNvSpPr>
            <a:spLocks noGrp="1"/>
          </p:cNvSpPr>
          <p:nvPr>
            <p:ph idx="1"/>
          </p:nvPr>
        </p:nvSpPr>
        <p:spPr/>
        <p:txBody>
          <a:bodyPr/>
          <a:lstStyle/>
          <a:p>
            <a:pPr marL="239713" indent="-239713"/>
            <a:r>
              <a:rPr lang="en-US" dirty="0"/>
              <a:t>Slides must be sized for Widescreen format (16:9) with 0.5 in margins.</a:t>
            </a:r>
          </a:p>
          <a:p>
            <a:pPr marL="239713" indent="-239713"/>
            <a:r>
              <a:rPr lang="en-US" dirty="0"/>
              <a:t>Slide orientation must be Landscape (horizontal).</a:t>
            </a:r>
          </a:p>
          <a:p>
            <a:pPr lvl="1"/>
            <a:r>
              <a:rPr lang="en-US" dirty="0"/>
              <a:t>In DESIGN tab, click on Slide Size and then select Widescreen.</a:t>
            </a:r>
          </a:p>
          <a:p>
            <a:pPr lvl="1"/>
            <a:r>
              <a:rPr lang="en-US" dirty="0"/>
              <a:t>In Custom Slide Size, you will see:</a:t>
            </a:r>
          </a:p>
        </p:txBody>
      </p:sp>
      <p:sp>
        <p:nvSpPr>
          <p:cNvPr id="7" name="Slide Number Placeholder 6"/>
          <p:cNvSpPr>
            <a:spLocks noGrp="1"/>
          </p:cNvSpPr>
          <p:nvPr>
            <p:ph type="sldNum" sz="quarter" idx="12"/>
          </p:nvPr>
        </p:nvSpPr>
        <p:spPr/>
        <p:txBody>
          <a:bodyPr/>
          <a:lstStyle/>
          <a:p>
            <a:r>
              <a:rPr lang="en-US"/>
              <a:t>Slide </a:t>
            </a:r>
            <a:fld id="{43D13783-42DA-4D39-B1EE-338536AF036D}" type="slidenum">
              <a:rPr lang="en-US" smtClean="0"/>
              <a:pPr/>
              <a:t>2</a:t>
            </a:fld>
            <a:endParaRPr lang="en-US" dirty="0"/>
          </a:p>
        </p:txBody>
      </p:sp>
      <p:pic>
        <p:nvPicPr>
          <p:cNvPr id="6" name="Picture 5"/>
          <p:cNvPicPr>
            <a:picLocks noChangeAspect="1"/>
          </p:cNvPicPr>
          <p:nvPr/>
        </p:nvPicPr>
        <p:blipFill>
          <a:blip r:embed="rId3"/>
          <a:stretch>
            <a:fillRect/>
          </a:stretch>
        </p:blipFill>
        <p:spPr>
          <a:xfrm>
            <a:off x="3352800" y="2743200"/>
            <a:ext cx="5254107" cy="3276600"/>
          </a:xfrm>
          <a:prstGeom prst="rect">
            <a:avLst/>
          </a:prstGeom>
        </p:spPr>
      </p:pic>
      <p:sp>
        <p:nvSpPr>
          <p:cNvPr id="10" name="Date Placeholder 3">
            <a:extLst>
              <a:ext uri="{FF2B5EF4-FFF2-40B4-BE49-F238E27FC236}">
                <a16:creationId xmlns:a16="http://schemas.microsoft.com/office/drawing/2014/main" id="{E8A7BDEB-1EA9-489C-A8BD-5AD5979A7B9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734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Rules</a:t>
            </a:r>
          </a:p>
        </p:txBody>
      </p:sp>
      <p:sp>
        <p:nvSpPr>
          <p:cNvPr id="3" name="Content Placeholder 2"/>
          <p:cNvSpPr>
            <a:spLocks noGrp="1"/>
          </p:cNvSpPr>
          <p:nvPr>
            <p:ph idx="1"/>
          </p:nvPr>
        </p:nvSpPr>
        <p:spPr/>
        <p:txBody>
          <a:bodyPr>
            <a:normAutofit/>
          </a:bodyPr>
          <a:lstStyle/>
          <a:p>
            <a:pPr marL="239713" indent="-239713"/>
            <a:r>
              <a:rPr lang="en-US" dirty="0"/>
              <a:t>Corporate and institutional logos are not permitted, except on the title slide.</a:t>
            </a:r>
          </a:p>
          <a:p>
            <a:pPr marL="239713" indent="-239713"/>
            <a:r>
              <a:rPr lang="en-US" dirty="0"/>
              <a:t>Corporate and institutional backgrounds and borders are not permitted to avoid appearance of marketing.</a:t>
            </a:r>
          </a:p>
          <a:p>
            <a:pPr marL="239713" indent="-239713"/>
            <a:r>
              <a:rPr lang="en-US" dirty="0"/>
              <a:t>Backgrounds must be white.</a:t>
            </a:r>
          </a:p>
          <a:p>
            <a:pPr marL="239713" indent="-239713"/>
            <a:r>
              <a:rPr lang="en-US" dirty="0"/>
              <a:t>Text, lines, and shape outlines must be dark.</a:t>
            </a:r>
          </a:p>
          <a:p>
            <a:pPr marL="239713" indent="-239713"/>
            <a:r>
              <a:rPr lang="en-US" dirty="0"/>
              <a:t>Text fonts must be appropriate for screen display.</a:t>
            </a:r>
          </a:p>
          <a:p>
            <a:pPr lvl="1"/>
            <a:r>
              <a:rPr lang="en-US" dirty="0"/>
              <a:t>Recommended font: Trebuchet MS</a:t>
            </a:r>
          </a:p>
          <a:p>
            <a:pPr lvl="1"/>
            <a:r>
              <a:rPr lang="en-US" dirty="0"/>
              <a:t>Reasonable alternatives: Arial or Verdana.</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3</a:t>
            </a:fld>
            <a:endParaRPr lang="en-US" dirty="0"/>
          </a:p>
        </p:txBody>
      </p:sp>
      <p:sp>
        <p:nvSpPr>
          <p:cNvPr id="7" name="Date Placeholder 3">
            <a:extLst>
              <a:ext uri="{FF2B5EF4-FFF2-40B4-BE49-F238E27FC236}">
                <a16:creationId xmlns:a16="http://schemas.microsoft.com/office/drawing/2014/main" id="{C1EFED6A-4A9D-43FD-AC61-39FBBF77BDB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68284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Title Slide: Requirements</a:t>
            </a:r>
          </a:p>
        </p:txBody>
      </p:sp>
      <p:sp>
        <p:nvSpPr>
          <p:cNvPr id="3" name="Content Placeholder 2"/>
          <p:cNvSpPr>
            <a:spLocks noGrp="1"/>
          </p:cNvSpPr>
          <p:nvPr>
            <p:ph idx="1"/>
          </p:nvPr>
        </p:nvSpPr>
        <p:spPr/>
        <p:txBody>
          <a:bodyPr/>
          <a:lstStyle/>
          <a:p>
            <a:pPr marL="239713" indent="-239713"/>
            <a:r>
              <a:rPr lang="en-US" dirty="0"/>
              <a:t>Title slide must include:</a:t>
            </a:r>
          </a:p>
          <a:p>
            <a:pPr lvl="1"/>
            <a:r>
              <a:rPr lang="en-US" dirty="0"/>
              <a:t>title of presentation, </a:t>
            </a:r>
          </a:p>
          <a:p>
            <a:pPr lvl="1"/>
            <a:r>
              <a:rPr lang="en-US" dirty="0"/>
              <a:t>names and affiliations of all authors, and</a:t>
            </a:r>
          </a:p>
          <a:p>
            <a:pPr lvl="1"/>
            <a:r>
              <a:rPr lang="en-US" dirty="0"/>
              <a:t>full name of presenter.</a:t>
            </a:r>
          </a:p>
          <a:p>
            <a:pPr marL="239713" indent="-239713"/>
            <a:r>
              <a:rPr lang="en-US" dirty="0"/>
              <a:t>Full name of presenter must be underlined.</a:t>
            </a:r>
          </a:p>
          <a:p>
            <a:pPr marL="239713" indent="-239713"/>
            <a:r>
              <a:rPr lang="en-US" dirty="0"/>
              <a:t>Superscripts may be used to indicate individual author affiliations.</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4</a:t>
            </a:fld>
            <a:endParaRPr lang="en-US" dirty="0"/>
          </a:p>
        </p:txBody>
      </p:sp>
      <p:sp>
        <p:nvSpPr>
          <p:cNvPr id="7" name="Date Placeholder 3">
            <a:extLst>
              <a:ext uri="{FF2B5EF4-FFF2-40B4-BE49-F238E27FC236}">
                <a16:creationId xmlns:a16="http://schemas.microsoft.com/office/drawing/2014/main" id="{2230763C-3146-4320-B097-780EA01E759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0290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Font Size: Rules</a:t>
            </a:r>
          </a:p>
        </p:txBody>
      </p:sp>
      <p:sp>
        <p:nvSpPr>
          <p:cNvPr id="3" name="Content Placeholder 2"/>
          <p:cNvSpPr>
            <a:spLocks noGrp="1"/>
          </p:cNvSpPr>
          <p:nvPr>
            <p:ph idx="1"/>
          </p:nvPr>
        </p:nvSpPr>
        <p:spPr/>
        <p:txBody>
          <a:bodyPr>
            <a:normAutofit/>
          </a:bodyPr>
          <a:lstStyle/>
          <a:p>
            <a:pPr marL="239713" indent="-239713"/>
            <a:r>
              <a:rPr lang="en-US" dirty="0"/>
              <a:t>Title font size must be 40 pt.</a:t>
            </a:r>
          </a:p>
          <a:p>
            <a:pPr marL="239713" indent="-239713"/>
            <a:r>
              <a:rPr lang="en-US" dirty="0"/>
              <a:t>Primary text font size must be ≥ 28 pt.</a:t>
            </a:r>
          </a:p>
          <a:p>
            <a:pPr lvl="1"/>
            <a:r>
              <a:rPr lang="en-US" dirty="0"/>
              <a:t>Secondary text font size must be ≥ 24 pt.</a:t>
            </a:r>
          </a:p>
          <a:p>
            <a:pPr marL="239713" indent="-239713"/>
            <a:r>
              <a:rPr lang="en-US" dirty="0"/>
              <a:t>All other text font size should be ≥ 24 </a:t>
            </a:r>
            <a:r>
              <a:rPr lang="en-US" dirty="0" err="1"/>
              <a:t>pt</a:t>
            </a:r>
            <a:r>
              <a:rPr lang="en-US" dirty="0"/>
              <a:t>, unless a smaller font is absolutely necessary.</a:t>
            </a:r>
          </a:p>
          <a:p>
            <a:pPr marL="239713" indent="-239713"/>
            <a:r>
              <a:rPr lang="en-US" dirty="0"/>
              <a:t>Font sizes (including labels on diagrams &amp; graphs) must always be ≥ 20 pt.</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5</a:t>
            </a:fld>
            <a:endParaRPr lang="en-US" dirty="0"/>
          </a:p>
        </p:txBody>
      </p:sp>
      <p:sp>
        <p:nvSpPr>
          <p:cNvPr id="7" name="Date Placeholder 3">
            <a:extLst>
              <a:ext uri="{FF2B5EF4-FFF2-40B4-BE49-F238E27FC236}">
                <a16:creationId xmlns:a16="http://schemas.microsoft.com/office/drawing/2014/main" id="{BCED26BD-8C7D-442A-AA81-A270EFA69A9C}"/>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46032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Guidelines:</a:t>
            </a:r>
            <a:br>
              <a:rPr lang="en-US" sz="4000" dirty="0"/>
            </a:br>
            <a:r>
              <a:rPr lang="en-US" sz="4000" dirty="0"/>
              <a:t>for Effective Presentations</a:t>
            </a:r>
          </a:p>
        </p:txBody>
      </p:sp>
      <p:sp>
        <p:nvSpPr>
          <p:cNvPr id="3" name="Content Placeholder 2"/>
          <p:cNvSpPr>
            <a:spLocks noGrp="1"/>
          </p:cNvSpPr>
          <p:nvPr>
            <p:ph idx="1"/>
          </p:nvPr>
        </p:nvSpPr>
        <p:spPr>
          <a:xfrm>
            <a:off x="203200" y="1600200"/>
            <a:ext cx="11785600" cy="4572000"/>
          </a:xfrm>
        </p:spPr>
        <p:txBody>
          <a:bodyPr>
            <a:normAutofit/>
          </a:bodyPr>
          <a:lstStyle/>
          <a:p>
            <a:pPr marL="239713" indent="-239713"/>
            <a:r>
              <a:rPr lang="en-US" dirty="0"/>
              <a:t>Keep concepts as simple as possible.</a:t>
            </a:r>
          </a:p>
          <a:p>
            <a:pPr marL="239713" indent="-239713"/>
            <a:r>
              <a:rPr lang="en-US" dirty="0"/>
              <a:t>Limit each slide to one main idea.</a:t>
            </a:r>
          </a:p>
          <a:p>
            <a:pPr marL="239713" indent="-239713"/>
            <a:r>
              <a:rPr lang="en-US" dirty="0"/>
              <a:t>Use several simple diagrams rather than one complex diagram.</a:t>
            </a:r>
          </a:p>
          <a:p>
            <a:pPr marL="239713" indent="-239713"/>
            <a:r>
              <a:rPr lang="en-US" dirty="0"/>
              <a:t>Use equations only if concepts cannot be clearly explained without equations.</a:t>
            </a:r>
          </a:p>
          <a:p>
            <a:pPr marL="239713" indent="-239713"/>
            <a:r>
              <a:rPr lang="en-US" dirty="0"/>
              <a:t>Use duplicate copies of slides that will be used more than once during the presentation.</a:t>
            </a:r>
          </a:p>
          <a:p>
            <a:pPr lvl="1"/>
            <a:r>
              <a:rPr lang="en-US" dirty="0"/>
              <a:t>Do not plan to go back to a slide during the presentation.</a:t>
            </a:r>
          </a:p>
          <a:p>
            <a:pPr marL="239713" indent="-239713"/>
            <a:r>
              <a:rPr lang="en-US" dirty="0"/>
              <a:t>Rehearse the presentation aloud, preferably to a group of colleagues.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6</a:t>
            </a:fld>
            <a:endParaRPr lang="en-US" dirty="0"/>
          </a:p>
        </p:txBody>
      </p:sp>
      <p:sp>
        <p:nvSpPr>
          <p:cNvPr id="7" name="Date Placeholder 3">
            <a:extLst>
              <a:ext uri="{FF2B5EF4-FFF2-40B4-BE49-F238E27FC236}">
                <a16:creationId xmlns:a16="http://schemas.microsoft.com/office/drawing/2014/main" id="{43F1B19F-D98A-401F-8CD5-E95B10EB7BDD}"/>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6401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
            <a:ext cx="11785600" cy="1263649"/>
          </a:xfrm>
        </p:spPr>
        <p:txBody>
          <a:bodyPr>
            <a:noAutofit/>
          </a:bodyPr>
          <a:lstStyle/>
          <a:p>
            <a:r>
              <a:rPr lang="en-US" sz="4000" dirty="0"/>
              <a:t>Presentation Guidelines:</a:t>
            </a:r>
            <a:br>
              <a:rPr lang="en-US" sz="4000" dirty="0"/>
            </a:br>
            <a:r>
              <a:rPr lang="en-US" sz="4000" dirty="0"/>
              <a:t>for Effective Recorded Presentations</a:t>
            </a:r>
          </a:p>
        </p:txBody>
      </p:sp>
      <p:sp>
        <p:nvSpPr>
          <p:cNvPr id="3" name="Content Placeholder 2"/>
          <p:cNvSpPr>
            <a:spLocks noGrp="1"/>
          </p:cNvSpPr>
          <p:nvPr>
            <p:ph idx="1"/>
          </p:nvPr>
        </p:nvSpPr>
        <p:spPr>
          <a:xfrm>
            <a:off x="203200" y="1524000"/>
            <a:ext cx="11785600" cy="4724400"/>
          </a:xfrm>
        </p:spPr>
        <p:txBody>
          <a:bodyPr>
            <a:normAutofit lnSpcReduction="10000"/>
          </a:bodyPr>
          <a:lstStyle/>
          <a:p>
            <a:pPr marL="239713" indent="-239713"/>
            <a:r>
              <a:rPr lang="en-US" dirty="0"/>
              <a:t>Practice transition sentences as you advance to the next slide to sound more cohesive.</a:t>
            </a:r>
          </a:p>
          <a:p>
            <a:pPr marL="239713" indent="-239713"/>
            <a:r>
              <a:rPr lang="en-US" dirty="0"/>
              <a:t>Unless you are the only author, use “we” instead of “I”.</a:t>
            </a:r>
          </a:p>
          <a:p>
            <a:pPr marL="239713" indent="-239713"/>
            <a:r>
              <a:rPr lang="en-US" dirty="0"/>
              <a:t>Motion on the screen is useful to maintain the audience’s attention for a streamed presentation.</a:t>
            </a:r>
          </a:p>
          <a:p>
            <a:pPr marL="239713" indent="-239713"/>
            <a:r>
              <a:rPr lang="en-US" dirty="0"/>
              <a:t>It is strongly recommended that you embed a video of you talking in a corner of the slideshow.</a:t>
            </a:r>
          </a:p>
          <a:p>
            <a:pPr marL="639734" lvl="1" indent="-239713"/>
            <a:r>
              <a:rPr lang="en-US" dirty="0"/>
              <a:t>If embedded video, it is best to leave a corner of the slide blank but make sure that the slide number is still visible.</a:t>
            </a:r>
          </a:p>
          <a:p>
            <a:pPr marL="239713" indent="-239713"/>
            <a:r>
              <a:rPr lang="en-US" dirty="0"/>
              <a:t>Additionally, use animation (slide 11) and use the embedded pointing tools within </a:t>
            </a:r>
            <a:r>
              <a:rPr lang="en-US" dirty="0" err="1"/>
              <a:t>Powerpoint</a:t>
            </a:r>
            <a:r>
              <a:rPr lang="en-US" dirty="0"/>
              <a:t> to help focus viewers’ attention.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7</a:t>
            </a:fld>
            <a:endParaRPr lang="en-US" dirty="0"/>
          </a:p>
        </p:txBody>
      </p:sp>
      <p:sp>
        <p:nvSpPr>
          <p:cNvPr id="7" name="Date Placeholder 3">
            <a:extLst>
              <a:ext uri="{FF2B5EF4-FFF2-40B4-BE49-F238E27FC236}">
                <a16:creationId xmlns:a16="http://schemas.microsoft.com/office/drawing/2014/main" id="{1AA797BB-D14F-4F3C-B052-5BA1B438C330}"/>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46251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Presentation Flow</a:t>
            </a:r>
          </a:p>
        </p:txBody>
      </p:sp>
      <p:sp>
        <p:nvSpPr>
          <p:cNvPr id="3" name="Content Placeholder 2"/>
          <p:cNvSpPr>
            <a:spLocks noGrp="1"/>
          </p:cNvSpPr>
          <p:nvPr>
            <p:ph idx="1"/>
          </p:nvPr>
        </p:nvSpPr>
        <p:spPr/>
        <p:txBody>
          <a:bodyPr/>
          <a:lstStyle/>
          <a:p>
            <a:pPr marL="239713" indent="-239713"/>
            <a:r>
              <a:rPr lang="en-US" dirty="0"/>
              <a:t>Title Slide</a:t>
            </a:r>
          </a:p>
          <a:p>
            <a:pPr marL="239713" indent="-239713"/>
            <a:r>
              <a:rPr lang="en-US" dirty="0"/>
              <a:t>Outline Slide</a:t>
            </a:r>
          </a:p>
          <a:p>
            <a:pPr marL="457167" lvl="1" indent="0">
              <a:buNone/>
            </a:pPr>
            <a:r>
              <a:rPr lang="en-US" dirty="0"/>
              <a:t>(outline of the presentation, not the paper)</a:t>
            </a:r>
          </a:p>
          <a:p>
            <a:pPr marL="239713" indent="-239713"/>
            <a:r>
              <a:rPr lang="en-US" dirty="0"/>
              <a:t>Introduction, Motivation, Problems or Challenges</a:t>
            </a:r>
          </a:p>
          <a:p>
            <a:pPr marL="239713" indent="-239713"/>
            <a:r>
              <a:rPr lang="en-US" dirty="0"/>
              <a:t>Details of Work </a:t>
            </a:r>
          </a:p>
          <a:p>
            <a:pPr marL="239713" indent="-239713"/>
            <a:r>
              <a:rPr lang="en-US" dirty="0"/>
              <a:t>Comparison of Results with Previously Reported Work</a:t>
            </a:r>
          </a:p>
          <a:p>
            <a:pPr marL="239713" indent="-239713"/>
            <a:r>
              <a:rPr lang="en-US" dirty="0"/>
              <a:t>Conclusion Slide</a:t>
            </a:r>
          </a:p>
          <a:p>
            <a:pPr marL="239713" indent="-239713"/>
            <a:r>
              <a:rPr lang="en-US" dirty="0"/>
              <a:t>Backup Slide(s)</a:t>
            </a:r>
          </a:p>
          <a:p>
            <a:pPr marL="457167" lvl="1" indent="0">
              <a:buNone/>
            </a:pPr>
            <a:r>
              <a:rPr lang="en-US" dirty="0"/>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8</a:t>
            </a:fld>
            <a:endParaRPr lang="en-US" dirty="0"/>
          </a:p>
        </p:txBody>
      </p:sp>
      <p:sp>
        <p:nvSpPr>
          <p:cNvPr id="7" name="Date Placeholder 3">
            <a:extLst>
              <a:ext uri="{FF2B5EF4-FFF2-40B4-BE49-F238E27FC236}">
                <a16:creationId xmlns:a16="http://schemas.microsoft.com/office/drawing/2014/main" id="{41BD4483-0B31-45CE-99DD-1B1F4C351EAA}"/>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63392243"/>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5984</TotalTime>
  <Words>2121</Words>
  <Application>Microsoft Office PowerPoint</Application>
  <PresentationFormat>Widescreen</PresentationFormat>
  <Paragraphs>263</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游ゴシック</vt:lpstr>
      <vt:lpstr>Arial</vt:lpstr>
      <vt:lpstr>Calibri</vt:lpstr>
      <vt:lpstr>Courier</vt:lpstr>
      <vt:lpstr>Symbol</vt:lpstr>
      <vt:lpstr>Trebuchet MS</vt:lpstr>
      <vt:lpstr>Wingdings</vt:lpstr>
      <vt:lpstr>Office Theme</vt:lpstr>
      <vt:lpstr>  Title of Presentation</vt:lpstr>
      <vt:lpstr>Outline</vt:lpstr>
      <vt:lpstr>Slide Format: Requirements</vt:lpstr>
      <vt:lpstr>Slide Format: Rules</vt:lpstr>
      <vt:lpstr>Title Slide: Requirements</vt:lpstr>
      <vt:lpstr>Font Size: Rules</vt:lpstr>
      <vt:lpstr>Presentation Guidelines: for Effective Presentations</vt:lpstr>
      <vt:lpstr>Presentation Guidelines: for Effective Recorded Presentations</vt:lpstr>
      <vt:lpstr>Presentation Flow</vt:lpstr>
      <vt:lpstr>Presentation Flow: Use Outline Slide as Section Breaks</vt:lpstr>
      <vt:lpstr>Text Slides</vt:lpstr>
      <vt:lpstr>Successively Focus Audience on Slide Content</vt:lpstr>
      <vt:lpstr>Slide Footer</vt:lpstr>
      <vt:lpstr>Graphs and Diagrams</vt:lpstr>
      <vt:lpstr>Example of Good Figure</vt:lpstr>
      <vt:lpstr>Example of Bad Figure</vt:lpstr>
      <vt:lpstr>Saving Your File</vt:lpstr>
      <vt:lpstr>Recording: Video Conferencing Tools</vt:lpstr>
      <vt:lpstr>Recording: PowerPoint</vt:lpstr>
      <vt:lpstr>Recording: File Requirements</vt:lpstr>
      <vt:lpstr>Recording: Tips-1</vt:lpstr>
      <vt:lpstr>Recording: Tips-2</vt:lpstr>
      <vt:lpstr>Recording: Tips-3-Compression</vt:lpstr>
      <vt:lpstr>Recording: Tips-4</vt:lpstr>
      <vt:lpstr>Uploading: MP4 Files and PDF Slides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Nakano, Akiko</dc:creator>
  <cp:keywords>No Markings</cp:keywords>
  <cp:lastModifiedBy>Phyllis Mahoney</cp:lastModifiedBy>
  <cp:revision>167</cp:revision>
  <dcterms:created xsi:type="dcterms:W3CDTF">2010-03-09T10:50:31Z</dcterms:created>
  <dcterms:modified xsi:type="dcterms:W3CDTF">2024-03-19T14:59:58Z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114919a4-4948-4653-a2a6-d0c56c83ddf6</vt:lpwstr>
  </property>
  <property fmtid="{D5CDD505-2E9C-101B-9397-08002B2CF9AE}" pid="3" name="XilinxClassification">
    <vt:lpwstr>No Markings</vt:lpwstr>
  </property>
</Properties>
</file>